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1" r:id="rId3"/>
    <p:sldId id="258" r:id="rId4"/>
    <p:sldId id="285" r:id="rId5"/>
    <p:sldId id="306" r:id="rId6"/>
    <p:sldId id="282" r:id="rId7"/>
    <p:sldId id="283" r:id="rId8"/>
    <p:sldId id="287" r:id="rId9"/>
    <p:sldId id="261" r:id="rId10"/>
    <p:sldId id="263" r:id="rId11"/>
    <p:sldId id="288" r:id="rId12"/>
    <p:sldId id="262" r:id="rId13"/>
    <p:sldId id="292" r:id="rId14"/>
    <p:sldId id="291" r:id="rId15"/>
    <p:sldId id="270" r:id="rId16"/>
    <p:sldId id="307" r:id="rId17"/>
    <p:sldId id="295" r:id="rId18"/>
    <p:sldId id="301" r:id="rId19"/>
    <p:sldId id="308" r:id="rId20"/>
    <p:sldId id="296" r:id="rId21"/>
    <p:sldId id="294" r:id="rId22"/>
    <p:sldId id="265" r:id="rId23"/>
    <p:sldId id="289" r:id="rId24"/>
    <p:sldId id="297" r:id="rId25"/>
    <p:sldId id="267" r:id="rId26"/>
    <p:sldId id="298" r:id="rId27"/>
    <p:sldId id="268" r:id="rId28"/>
    <p:sldId id="302" r:id="rId29"/>
    <p:sldId id="303" r:id="rId30"/>
    <p:sldId id="304" r:id="rId31"/>
    <p:sldId id="305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6"/>
    <p:restoredTop sz="94717"/>
  </p:normalViewPr>
  <p:slideViewPr>
    <p:cSldViewPr snapToGrid="0" snapToObjects="1">
      <p:cViewPr varScale="1">
        <p:scale>
          <a:sx n="153" d="100"/>
          <a:sy n="153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30T22:51:18.9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4390 200,'-84'-4,"1"0,10 1,3-3,8-1,2-2,0-3,2 1,7 6,1 0,0-6,-1 1,-12 5,-2 0,6-2,-1-1,-14-5,-2 1,-4 1,1 2,10 0,0 1,-5-1,1 2,11 6,1 1,-4-4,-1 0,-2 4,0 0,0 0,-1 0,-5 0,1 0,5 0,2 0,-3 0,3 0,14 0,1 0,-3 0,2 0,-24 0,-1 0,2 0,18 0,1 0,16 0,1 0,7 0,0 0,0 9,-7-1,6 12,-6-3,-2 12,0-4,-11 12,2-5,-2 8,-1 5,1-5,-1 11,1-10,0 4,7-8,-6 8,15-14,0 9,4-12,9 5,-11 2,16-3,-23 10,23-13,-24 12,25-15,-10 14,10-6,-1 12,2-6,-2 7,10 9,-7-7,13 34,-3-12,5 25,0 0,0 2,0-38,0 1,0 0,0 0,0 1,0-1,-1-6,2 0,6 16,3 2,-1-8,2 1,10 17,2-2,-10-23,1 0,17 28,-2-5,-8-6,-2-14,5 9,-4-10,3 12,7 11,1-1,-6-14,7 7,1-1,-9-14,7 5,2 0,3-2,-7-13,4 1,-3-4,1-2,24 32,-23-35,0-2,15 12,5 0,0 0,-7-7,6 0,-7-8,6-4,2 4,13-3,-11-1,27 8,-29-16,1-2,-3-2,-14-1,24 7,-57-22,19-2,25-3,44 8,-32-5,7 3,0 5,7 4,-2 0,23 4,3 3,-3 2,7 4,-8-2,-3-1,-2 1,-6-2,4 1,-6-3,0-2,-3-2,19 6,-1-1,-24-5,-4-2,-9-3,-3 0,30 8,-20-8,-15-6,4-1,-20-6,11 0,-4 0,-1 0,6 0,-6 0,7 0,28 0,-13 0,-12 0,4 0,0 0,5 0,39 0,4 0,-20 0,1 0,-15 0,4 0,-5 0,8 0,-3 0,3 0,0 0,0 0,-1 0,-5 0,-2 0,-11 0,-2 0,33 0,-13 0,-17 0,-1-6,-9 0,-7-6,6 0,-6-4,1 3,-3-3,1-1,-5 0,4-5,1 0,-5 0,4 0,-6 0,2-5,-7-1,7-7,-5 1,8-9,18-13,-20 10,1 5,0 2,-2-1,22-29,-11 15,2 0,12-25,-1 4,-31 30,-1-1,5 0,-2 0,16-41,-1 7,-3-4,-4-3,-4 25,1-3,-8 7,1 0,11-13,1 0,-9 10,-2 1,2 2,-2 1,-4 7,-1-1,6-20,0 0,-7 16,-2 0,3-10,0 0,-3 6,-2 3,3-23,-6 25,1 1,12-26,-5-15,-5 34,2-12,-7 22,5 2,-7 9,-1 13,-5 1,-4 15,-27-30,-8 9,-22-39,-9 4,32 29,-2-1,-7 0,-1-2,-8-14,-3-3,-8 2,-1-2,-3-13,-1 0,-10 6,3 3,20 13,3 1,-10-5,0 2,13 13,1 0,1-8,0 1,-7 6,3 2,-18-28,-8 13,29 7,-9 5,11 2,-5 4,7 4,-3 5,6 7,-8-6,8 11,-14-6,12 6,-22-1,15 1,-15-1,7 1,-9 4,1-3,0 3,-1 1,9-4,-7 10,15-5,-6 6,7 0,1 0,-1 0,1 0,6 0,-22 0,25 0,-32 6,0 2,8 5,-21 1,16-1,0-5,-8 4,18-11,-7 5,15-1,-7-3,9 3,6-5,-4 0,11 0,-5 0,13 0,-4 0,4 4,-1-2,3 2,5 0,0 2,1-1,3-1,-1 0,3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30T23:31:55.8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1394 96,'-60'0,"-1"0,12 0,6 0,-38 0,26 0,-30 0,11 0,14 0,-4 0,16 0,8 4,1 2,0 11,11-6,-9 5,11-6,0 0,-5 1,5 3,-6-2,0 3,0-4,0-1,0 6,1-5,-1 5,6-6,-5 0,16-1,-9-4,15 3,-8 0,4 4,0 1,5 4,0-3,7 4,-7 1,7-1,-8 7,8 1,-8 0,8 4,-3-4,4 13,0-6,0 13,0-12,0 4,0-6,0 0,0 0,0-6,0-2,0-5,0-1,0 1,4 0,1-1,4 1,1 5,4-3,-3 3,6-5,4 0,-1 0,12 9,-11-2,6 2,0 4,-7-12,14 14,-13-14,11 8,-5-2,0-9,6 16,-6-15,6 9,6-5,-6 0,13 1,-13-6,13 5,-6-4,25 14,-20-12,25 12,-19-13,14 7,-8-6,6 4,-13-10,5 9,-8-10,1 4,-1-10,0-2,-6-5,5 0,-6 0,7 0,9 0,-7 0,6 0,1 0,1-6,0 0,-2-2,1-3,-7 5,6-2,-7-2,-1 3,0-5,1 0,-1 0,0 0,1-5,-1 4,8-11,-5 11,13-12,-14 6,15-7,-7 1,0 0,6-1,-11-5,6-2,0-1,-12-2,10 3,-18-3,5-1,-8 1,2-7,-7 7,-1-5,-8 9,0 0,1 0,-6 1,-1-1,-4 0,-1 0,1 0,-1 0,1 0,-5-7,3 6,-8 0,4 2,-5 5,0-6,0 0,0 0,-8 6,-4-4,-8 4,0 0,-1-5,2 11,-7-6,6 7,-11-2,5 1,-13-2,6 0,-13 4,12-2,-11 7,11-8,-12 8,13-2,-6 4,0 5,5-4,-5 4,1-5,10 5,-9-4,10 4,-4-5,-1 1,0-1,0 1,0-1,0 0,0 5,0-3,0 3,0 0,0-3,0 7,1-2,4 4,3-4,5 2,-6-2,5 4,-4 0,5 0,0 0,-6 0,5 0,-10 5,4 1,-6 4,0 1,-7 0,5 0,-4 0,6-1,0-4,0 3,6-3,1-1,1 0,3-1,1-3,3 7,7-7,-6 7,-2-7,4 6,-11-2,15 0,-7-1,-4-4,10 0,-15 0,12 0,0 0,-8 0,12 0,-7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30T23:32:14.5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1637 176,'-55'0,"11"0,20 0,-1 0,-1 0,0 0,-28 0,-3 0,-5 0,11-1,1 2,7 4,-18 2,-1 2,4 5,-31 13,26-1,6-6,-9 11,9-17,1 9,16-6,1 6,13-3,1-1,7 0,-1 0,0-1,4 1,-2 0,1 5,-3-4,-2 11,5 1,-4 2,0 20,-3-12,-1 13,-1 1,5 1,-5 17,12-25,2 0,-12 43,10-33,2-1,3 21,0-15,1 0,5 12,-2 5,0 3,4 15,0-20,0-1,0 7,0-10,0 0,0 16,3-19,1 2,0-12,1-4,10 34,-7-35,0 2,0 4,0 0,0-3,0-1,-1 1,1-2,13 34,0-23,7 8,-2-11,-2-11,-1-14,6-1,-7-8,5-4,-2-7,1-7,6-4,7 2,1-1,8 1,7-6,2-1,9-5,-1 0,31 0,-14 0,8 0,-33 1,2-2,39-6,-45 7,2-2,21-9,-1-3,16 3,-19-1,2-2,-18 6,-3 1,36-2,-25-2,0-1,31 1,-28-1,-1-1,15-1,-17 6,-2 0,-2 1,-3-1,1 1,11 6,17-12,10 11,3-4,-1 0,-45 5,0 0,46-5,-18 0,-17 2,-2-1,6-2,8-2,0 2,-8 4,-5-3,-1-2,1 0,-12 1,2-1,17-6,-13 6,1 0,7 0,-9 1,1 0,25-2,-1 1,11-6,-23 13,16-12,-25 8,0 0,34-9,-27 9,-4 0,9-7,-4 7,3 0,20-9,-19 5,2 1,-19 0,-1 0,6-1,0 2,-5 2,1 1,10-4,0 1,-5 6,1 0,4-3,2 1,11 2,2 2,2-1,1 0,5 0,1 0,0 0,-4 0,-21 0,-2 0,3-1,-2 2,35 5,-1-4,-11 11,-20-12,-19 5,-15-6,-9 0,-5 0,-5 0,-23 29,4-18,-18 19,15-23,0-6,-1 21,98-10,-10 15,2-16,6-4,-19-3,-2 1,1 2,0 1,2-3,-3-1,-14 1,-1 0,6 2,1 0,6-6,-1 0,-4 5,0 1,15-2,-2-1,-16 3,-3 2,1-2,1 1,5 3,0 2,-4-2,0 2,9 3,1 1,-5 0,1-1,10 1,3 0,-1 1,1-1,13 2,0-1,-4 1,-2-2,-15-3,-1-1,-3 0,1-1,7-3,0-2,-11 1,1 0,25 2,0-1,-24-1,-1 0,26 2,1-2,-17-2,3-2,-1-1,7 0,-2 0,-10 0,-1 0,3 1,14-1,4 1,1 1,1 2,2 0,4 1,-3-2,6 1,0-1,-7 0,3 1,-6 0,5 1,-3 0,6 1,-2 0,-7 0,-6-2,-6 1,-3 0,19 6,-1 0,11-3,-6-3,-37-3,-2-2,11 2,-1-2,-15-2,-3-2,35 1,-26 0,-3 0,-14 0,-3 0,1 0,-6 0,6 0,0 0,1 0,16 0,-14-4,20-3,-12-11,15-3,-7 2,5-6,-14 11,14-10,-13 10,5-9,-8 4,-6 1,-2-3,-1 9,-4-9,-1 10,-3-5,-4 1,0 4,-2-4,-5 6,0 0,-1-5,-4 4,4-3,-9 4,4 0,-45-6,19 8,-34 1,33 7,1 3,58-19,27-7,-24 13,3 1,23-7,11-4,-4 5,12 8,-3 2,-22-2,2-1,0 2,-1 4,0 2,0-3,29-6,0-1,-24 5,1 0,-2 1,26-2,-1-1,-1-3,0 1,-9 3,-1 0,-5-4,-1 0,-5 0,-3 0,-15 2,0-2,20-3,-3-2,4-2,-14 1,1-1,-9 4,-3-1,-2-5,1-2,13 0,0-2,-15 0,-3-1,39-14,-44 12,0 0,35-12,2-13,-26 18,1 0,29-15,-22 10,1 0,-11 8,0 1,11-2,-1 0,-14 3,0 2,10 1,-1 0,26-26,-33 22,0 0,-8-2,-1 0,38-21,-23-2,1 6,-18 2,5-5,-6 5,0 0,0-6,0 6,1-7,17-19,-20 24,26-30,-29 31,15-15,-9 9,-2 7,0 2,-9 15,-1 2,-9 7,-3 0,-2 5,-4-4,-4 4,-1-4,-4-7,0 5,-5-11,-5 11,-14-20,-18 9,-6-14,-25 4,2-1,24 20,-2 0,1-1,-3 1,-7 1,-4 1,-4-5,-3 1,-10 1,-6-1,4 0,-7-2,-6 1,2 4,-6 2,-2 0,4 0,8 0,3 0,-1 0,-6 1,15 3,-4 1,-1-1,-3 1,-1 1,-2 1,2 1,-4 1,-1 1,-1 1,1 0,2-1,4 0,-10-2,5-1,2 0,-2 1,-5 1,10 2,-5 2,-3 0,0 1,2 0,3 1,7 0,-20 0,6 1,4 1,0 1,2 0,1 1,-1 1,-1-1,9 0,-3 0,0 0,3 0,6 0,-15 0,6 0,1 0,-2 0,0 0,7 0,-2 0,4 0,-6-1,-3 2,-9 2,2 2,26-1,2 1,-5 3,2 1,12-1,4-1,-28 7,-15 1,17-1,-9-6,-10 5,16-6,23 0,-1 2,-34 13,37-14,0 1,-4 5,0 2,-3-3,-1 0,-11 0,-2 1,-11 3,-2 1,0-3,-1-1,22-1,-2 0,0 1,0 2,0 1,-1-1,-3-1,-2-1,0 0,-3 3,-2 1,0-2,-6 0,-1-2,0 0,0-2,0-1,-1 0,-9 3,-2 1,3-1,11-2,2-2,4 1,-20 5,4 0,2-2,6-1,28-4,4-2,-8 2,2-2,-36 2,32 3,23-11,11 5,18-6,5-16,-16 1,-4-21,-21 4,-21-18,29 23,-2 0,-8-6,-3 1,-6 2,-3 0,1-3,-1 1,-2 5,-2 2,1-1,0 1,-6 3,-1 2,-7 1,-2 2,1-1,-1 0,-5-2,0 2,6 4,2 0,5-3,0 1,-7 6,4 1,25-3,0 1,-30 2,0 0,28-3,0 1,-19 1,-1 0,14-1,2-1,4 1,1-1,0 0,-1 0,-5 0,0-1,4-2,0 1,-9 1,-1 0,4-4,1 1,-6 3,-1 0,1-3,0 0,0 3,0 0,-8-1,3 1,22 4,1 1,-20 0,1 1,-17-2,31 5,-2-1,-40-8,19 11,3-4,8 6,9 0,2 0,-1 0,7 0,-7 0,1 5,5 2,-13 6,14-1,-15 1,7-1,-9 1,-8 1,14-1,-12 0,14-1,-7-4,-10-3,8 1,-8-4,10 9,-10-3,-12 6,-1-6,1 5,33-12,2 0,-13 10,14-10,-1-1,-17 5,-7-5,23 4,0 0,-20-3,-23 7,22-8,6 6,-6-5,8 5,1-6,7 0,3 0,7 0,1 0,0 5,-1-3,1 3,6-1,-5-2,13 2,-13 2,12-5,-11 4,-4 1,7-5,-20 11,19-11,-20 5,13-6,-5 0,15 0,-6 0,5 0,1 0,1 0,7 0,0 0,6 0,-5 0,11 0,-10-5,10 4,-5-3,11 4,-4 0,4 0,-4 0,-4 0,8 0,-2-4,-1 3,7-6,-11 2,4-4,3 5,-6-1,7 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30T23:25:00.1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2639 1,'-79'0,"6"0,9 6,-5 15,15-9,0 2,-13 18,15-9,-1-1,-9 7,21-1,-1 0,-43 10,21 10,-9-7,19-2,3-2,1 2,14-9,-7 5,11-12,-3 11,2-11,0 4,-1 1,0 1,6-1,-6 6,8-13,-9 13,8-12,-7 11,8-11,-9 12,1-5,0 0,-2 5,3-5,-11 8,7-1,-16 17,17-19,-16 23,6-10,1 0,-2 18,3-19,4 12,-6 0,7-4,0 4,-1-6,8-2,7-1,2-1,9 7,-3-6,-2 15,11-7,-9 0,10 7,-5-15,5 14,-4-14,4 15,0-15,-5 14,11-5,-11 7,4 9,1-6,-6 15,5-6,4-23,0-1,-2 15,5-17,2-1,-1 12,0 24,0-10,0-23,0-1,0 21,0 23,0-21,0-8,6 8,-5-10,10-8,-4-1,-1-9,4-7,-9-1,9-7,-4 0,4-1,-4 1,3 0,-8-6,8-2,-3 1,-1-10,4 4,-31 23,21 0,-11 14,2 4,10 16,0-13,0 2,0-8,0-1,0 7,0 0,0 5,0 0,0-1,0-3,0 20,-1-26,2-2,5 15,2 25,6-10,0-10,0 8,-2-24,1 4,-1-17,0 1,0-1,0 0,0 9,5-7,-3 14,4-13,-6 5,0-8,0 1,-1-8,1 6,-1-6,0 0,0-1,0-7,0 7,0-6,0 6,-1-7,1 6,5-4,-3 12,7-13,-2 13,4-6,9 10,9 8,0-11,-8-8,0-1,8 4,1 4,1-2,-1-7,31 27,-29-33,7 2,-8-4,4-11,-12-2,4-5,1-5,-6-2,6-4,17 7,-11-6,46 13,-43-13,42 6,-38-7,23 0,-10 0,10 0,-8 0,27 0,-32 0,-6 0,1 0,28 0,-21 3,3 2,-6-1,1 1,11-1,1 1,-17 2,1 0,34-2,-2 1,-39 1,0 1,28-2,0-2,19 2,1-6,-12 0,-13 0,-16 0,5-5,-6-8,8-8,1-5,8-8,-12 0,5-7,4-8,4-10,-29 24,1-1,-5 2,-1-1,32-29,-33 31,-1 0,26-24,-12 8,0 1,16-9,-22 14,-1 0,20-15,-12 16,1-2,-11 3,-2 0,6-1,-1 1,-4-2,-3 0,17-33,-17 24,1-3,-8-1,-1-2,2-1,-1-2,-2-11,-1-1,0 9,-2-2,0-12,-2-3,-3 7,-2-2,3-11,-2-2,-4 7,0-1,1-12,0 0,0 6,-1-1,-2-6,-2-1,1 0,-2 1,-3 7,-1-1,0-5,1 1,0 2,-1 4,-4 20,0 0,0-16,-1 3,-4-15,0 35,0 0,0-26,0 12,0 25,-10 3,0 21,-10 1,9 11,3 1,0 1,6-1,-7-4,6 1,2 3,-7-13,0-42,-12-13,12 21,-1-1,-6 12,1 0,5-5,1 1,-13-35,0-8,6 19,-11 2,11 10,-4 0,0-1,5 9,-4 1,1 9,3-1,-3 1,6 6,-1-4,-5 4,4-6,-9-1,8 1,-7 6,8-5,-8 6,2-8,-4 8,0-6,1 12,-8-13,0 11,-9-15,3 14,-1-6,1 7,-7-1,6 1,-11 4,11-3,-10 10,3-11,-4 11,-2-6,3 7,0 1,6 0,-5-1,6 7,-1-4,2 8,7-7,6 9,-4-4,4 0,0 4,1 0,6 3,5 7,1-12,0 3,-2-15,-11-3,3-4,-13-11,6 7,0-5,-3 12,4-3,3 10,-13-6,17 8,-15 3,16 3,-9 4,10 0,-5 0,6 5,-5-4,8 8,-13-9,13 5,-8-1,-1-3,5 4,-5-1,6-2,-5 2,4-4,-5 4,6-2,0 7,1-7,-1 7,0-4,0 1,5 3,-3-3,-1 4,3 0,-10 0,15 0,-12 0,5 0,2 0,-7 0,8 0,-5 0,1 0,-1 0,-6 0,5 0,-5 0,7 0,-7 0,5 0,-5 0,1-5,3 4,-3-4,5 5,-6 0,5-4,-4 3,5-3,-6 4,5-4,-5 3,1-8,4 3,-11 1,11-4,-5 4,6-5,5 2,-3 2,-1-1,3 6,-5-4,7 5,-4 0,1 0,-1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2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76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06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61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9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8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54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3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06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64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C0BC0-DE8D-F948-B705-B9F09462B614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1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13.png"/><Relationship Id="rId5" Type="http://schemas.openxmlformats.org/officeDocument/2006/relationships/customXml" Target="../ink/ink3.xml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1D754E-0315-C947-99D7-3BE2FBFD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06400"/>
            <a:ext cx="7772400" cy="2387600"/>
          </a:xfrm>
        </p:spPr>
        <p:txBody>
          <a:bodyPr/>
          <a:lstStyle/>
          <a:p>
            <a:r>
              <a:rPr lang="en-US" dirty="0"/>
              <a:t>Introducing R and the RStudio 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6401899-B809-8C44-AA99-56AE9578D6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Alana Schick, IMC Bioinformatics, University of Calgary</a:t>
            </a:r>
          </a:p>
          <a:p>
            <a:r>
              <a:rPr lang="en-US" dirty="0" err="1"/>
              <a:t>a.schick@ucalgary.ca</a:t>
            </a:r>
            <a:r>
              <a:rPr lang="en-US" dirty="0"/>
              <a:t>, @</a:t>
            </a:r>
            <a:r>
              <a:rPr lang="en-US" dirty="0" err="1"/>
              <a:t>alana_schick</a:t>
            </a:r>
            <a:endParaRPr 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xmlns="" id="{DAEE8703-8CB5-1644-B1B6-CAF05D5A8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710" y="5257800"/>
            <a:ext cx="3446462" cy="138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9D3F32B3-C670-8644-8C36-A2921D172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8" y="5434012"/>
            <a:ext cx="3694113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260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51FCD1-078E-C249-8B0B-BB648B1B62DC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R – 2 ways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6AF5301-C36F-4D4E-801D-0015EC7A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30B2A79-935E-CC4B-A02D-F48AD285AF38}"/>
              </a:ext>
            </a:extLst>
          </p:cNvPr>
          <p:cNvSpPr txBox="1"/>
          <p:nvPr/>
        </p:nvSpPr>
        <p:spPr>
          <a:xfrm>
            <a:off x="1718633" y="2058589"/>
            <a:ext cx="892366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985D795-CC9D-8D47-BEA7-5719C9E16DFA}"/>
              </a:ext>
            </a:extLst>
          </p:cNvPr>
          <p:cNvSpPr txBox="1"/>
          <p:nvPr/>
        </p:nvSpPr>
        <p:spPr>
          <a:xfrm>
            <a:off x="6224530" y="1773716"/>
            <a:ext cx="1200839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C70EB9B-1E32-7D4D-AC64-D74018E88F06}"/>
              </a:ext>
            </a:extLst>
          </p:cNvPr>
          <p:cNvSpPr txBox="1"/>
          <p:nvPr/>
        </p:nvSpPr>
        <p:spPr>
          <a:xfrm>
            <a:off x="5332164" y="2323515"/>
            <a:ext cx="2522864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1. Typing and executing commands interactively here.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EE0EFBE-978B-D44C-B288-2F7B7B2BD3DD}"/>
              </a:ext>
            </a:extLst>
          </p:cNvPr>
          <p:cNvSpPr txBox="1"/>
          <p:nvPr/>
        </p:nvSpPr>
        <p:spPr>
          <a:xfrm>
            <a:off x="1529509" y="2757298"/>
            <a:ext cx="2522864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2. Using and saving scripts (</a:t>
            </a:r>
            <a:r>
              <a:rPr lang="en-US" sz="2000" dirty="0" err="1"/>
              <a:t>ie</a:t>
            </a:r>
            <a:r>
              <a:rPr lang="en-US" sz="2000" dirty="0"/>
              <a:t>. plain text files of code).  </a:t>
            </a:r>
          </a:p>
        </p:txBody>
      </p:sp>
    </p:spTree>
    <p:extLst>
      <p:ext uri="{BB962C8B-B14F-4D97-AF65-F5344CB8AC3E}">
        <p14:creationId xmlns:p14="http://schemas.microsoft.com/office/powerpoint/2010/main" val="769845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51FCD1-078E-C249-8B0B-BB648B1B62DC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R – 2 ways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6AF5301-C36F-4D4E-801D-0015EC7A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30B2A79-935E-CC4B-A02D-F48AD285AF38}"/>
              </a:ext>
            </a:extLst>
          </p:cNvPr>
          <p:cNvSpPr txBox="1"/>
          <p:nvPr/>
        </p:nvSpPr>
        <p:spPr>
          <a:xfrm>
            <a:off x="1718633" y="2058589"/>
            <a:ext cx="892366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985D795-CC9D-8D47-BEA7-5719C9E16DFA}"/>
              </a:ext>
            </a:extLst>
          </p:cNvPr>
          <p:cNvSpPr txBox="1"/>
          <p:nvPr/>
        </p:nvSpPr>
        <p:spPr>
          <a:xfrm>
            <a:off x="6224530" y="1773716"/>
            <a:ext cx="1200839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C70EB9B-1E32-7D4D-AC64-D74018E88F06}"/>
              </a:ext>
            </a:extLst>
          </p:cNvPr>
          <p:cNvSpPr txBox="1"/>
          <p:nvPr/>
        </p:nvSpPr>
        <p:spPr>
          <a:xfrm>
            <a:off x="5332164" y="2323515"/>
            <a:ext cx="2522864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1. Typing and executing commands interactively here.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EE0EFBE-978B-D44C-B288-2F7B7B2BD3DD}"/>
              </a:ext>
            </a:extLst>
          </p:cNvPr>
          <p:cNvSpPr txBox="1"/>
          <p:nvPr/>
        </p:nvSpPr>
        <p:spPr>
          <a:xfrm>
            <a:off x="1529509" y="2757298"/>
            <a:ext cx="2522864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2. Using and saving scripts (</a:t>
            </a:r>
            <a:r>
              <a:rPr lang="en-US" sz="2000" dirty="0" err="1"/>
              <a:t>ie</a:t>
            </a:r>
            <a:r>
              <a:rPr lang="en-US" sz="2000" dirty="0"/>
              <a:t>. plain text files of code).  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xmlns="" id="{E8040611-92AB-7647-8282-9A27B6AB0331}"/>
              </a:ext>
            </a:extLst>
          </p:cNvPr>
          <p:cNvSpPr/>
          <p:nvPr/>
        </p:nvSpPr>
        <p:spPr>
          <a:xfrm rot="16200000">
            <a:off x="2131767" y="4340330"/>
            <a:ext cx="1520328" cy="56186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xmlns="" id="{9AC60487-1E2C-8E47-8095-F10021C361C8}"/>
                  </a:ext>
                </a:extLst>
              </p14:cNvPr>
              <p14:cNvContentPartPr/>
              <p14:nvPr/>
            </p14:nvContentPartPr>
            <p14:xfrm>
              <a:off x="1274309" y="2434693"/>
              <a:ext cx="2962800" cy="1877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AC60487-1E2C-8E47-8095-F10021C361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0309" y="2327053"/>
                <a:ext cx="3070440" cy="20926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8BFDB96-8983-3944-B7E4-3559D1F7D09C}"/>
              </a:ext>
            </a:extLst>
          </p:cNvPr>
          <p:cNvSpPr txBox="1"/>
          <p:nvPr/>
        </p:nvSpPr>
        <p:spPr>
          <a:xfrm>
            <a:off x="1631186" y="5548390"/>
            <a:ext cx="2421187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Choose this one.</a:t>
            </a:r>
          </a:p>
        </p:txBody>
      </p:sp>
    </p:spTree>
    <p:extLst>
      <p:ext uri="{BB962C8B-B14F-4D97-AF65-F5344CB8AC3E}">
        <p14:creationId xmlns:p14="http://schemas.microsoft.com/office/powerpoint/2010/main" val="39251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B1BB92-905F-9043-AD7F-4EB2B8D0FC9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Scripts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AFFBE11-4552-AE4C-B21A-453E78A3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26" y="1204896"/>
            <a:ext cx="7886700" cy="5223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26CC1D3-F3CA-F64A-AC4B-D25F92B6E2EF}"/>
              </a:ext>
            </a:extLst>
          </p:cNvPr>
          <p:cNvSpPr txBox="1"/>
          <p:nvPr/>
        </p:nvSpPr>
        <p:spPr>
          <a:xfrm>
            <a:off x="3404210" y="2268431"/>
            <a:ext cx="4087260" cy="31700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Everything in the console will be forgotten when you close the session.</a:t>
            </a:r>
          </a:p>
          <a:p>
            <a:endParaRPr lang="en-US" sz="2000" dirty="0"/>
          </a:p>
          <a:p>
            <a:r>
              <a:rPr lang="en-US" sz="2000" dirty="0"/>
              <a:t>Scripts are saved, keeping a complete record of the commands you ran so you can run them again (</a:t>
            </a:r>
            <a:r>
              <a:rPr lang="en-US" sz="2000" dirty="0" err="1"/>
              <a:t>ie</a:t>
            </a:r>
            <a:r>
              <a:rPr lang="en-US" sz="2000" dirty="0"/>
              <a:t>. completely reproducible).</a:t>
            </a:r>
          </a:p>
          <a:p>
            <a:endParaRPr lang="en-US" sz="2000" dirty="0"/>
          </a:p>
          <a:p>
            <a:r>
              <a:rPr lang="en-US" sz="2000" dirty="0"/>
              <a:t>Can execute parts of this or the entire script.</a:t>
            </a:r>
          </a:p>
        </p:txBody>
      </p:sp>
    </p:spTree>
    <p:extLst>
      <p:ext uri="{BB962C8B-B14F-4D97-AF65-F5344CB8AC3E}">
        <p14:creationId xmlns:p14="http://schemas.microsoft.com/office/powerpoint/2010/main" val="434401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B1BB92-905F-9043-AD7F-4EB2B8D0FC9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Scripts - commenting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AFFBE11-4552-AE4C-B21A-453E78A3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26" y="1204896"/>
            <a:ext cx="7886700" cy="5223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26CC1D3-F3CA-F64A-AC4B-D25F92B6E2EF}"/>
              </a:ext>
            </a:extLst>
          </p:cNvPr>
          <p:cNvSpPr txBox="1"/>
          <p:nvPr/>
        </p:nvSpPr>
        <p:spPr>
          <a:xfrm>
            <a:off x="2923867" y="2714381"/>
            <a:ext cx="4087260" cy="19389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Comment out lines of your scripts by using the # symbol. R will not run these.</a:t>
            </a:r>
          </a:p>
          <a:p>
            <a:endParaRPr lang="en-US" sz="2000" dirty="0"/>
          </a:p>
          <a:p>
            <a:r>
              <a:rPr lang="en-US" sz="2000" dirty="0"/>
              <a:t>Be descriptive. You will not remember what you did a year later.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CD437D9A-8C98-9B4D-94F8-1200C3DBB8D4}"/>
                  </a:ext>
                </a:extLst>
              </p14:cNvPr>
              <p14:cNvContentPartPr/>
              <p14:nvPr/>
            </p14:nvContentPartPr>
            <p14:xfrm>
              <a:off x="521549" y="4653373"/>
              <a:ext cx="1305720" cy="672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437D9A-8C98-9B4D-94F8-1200C3DBB8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909" y="4545373"/>
                <a:ext cx="1413360" cy="88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xmlns="" id="{C2D53CC7-8C8A-454A-A283-B7234A929E77}"/>
                  </a:ext>
                </a:extLst>
              </p14:cNvPr>
              <p14:cNvContentPartPr/>
              <p14:nvPr/>
            </p14:nvContentPartPr>
            <p14:xfrm>
              <a:off x="435509" y="937093"/>
              <a:ext cx="7759440" cy="1483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2D53CC7-8C8A-454A-A283-B7234A929E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1509" y="829453"/>
                <a:ext cx="7867080" cy="169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452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B1BB92-905F-9043-AD7F-4EB2B8D0FC9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Packages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AFFBE11-4552-AE4C-B21A-453E78A3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26" y="1204896"/>
            <a:ext cx="7886700" cy="5223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26CC1D3-F3CA-F64A-AC4B-D25F92B6E2EF}"/>
              </a:ext>
            </a:extLst>
          </p:cNvPr>
          <p:cNvSpPr txBox="1"/>
          <p:nvPr/>
        </p:nvSpPr>
        <p:spPr>
          <a:xfrm>
            <a:off x="3194890" y="1997839"/>
            <a:ext cx="4087260" cy="28623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Packages are collections of R functions developed for a specific task.</a:t>
            </a:r>
          </a:p>
          <a:p>
            <a:endParaRPr lang="en-US" sz="2000" dirty="0"/>
          </a:p>
          <a:p>
            <a:r>
              <a:rPr lang="en-US" sz="2000" dirty="0"/>
              <a:t>Packages need to first be installed on your computer.</a:t>
            </a:r>
          </a:p>
          <a:p>
            <a:endParaRPr lang="en-US" sz="2000" dirty="0"/>
          </a:p>
          <a:p>
            <a:r>
              <a:rPr lang="en-US" sz="2000" dirty="0"/>
              <a:t>After installed, library() is the command used to load a package.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xmlns="" id="{C4151DE0-01A9-FE4D-9DFE-74552DF5AA58}"/>
                  </a:ext>
                </a:extLst>
              </p14:cNvPr>
              <p14:cNvContentPartPr/>
              <p14:nvPr/>
            </p14:nvContentPartPr>
            <p14:xfrm>
              <a:off x="351629" y="1789573"/>
              <a:ext cx="2214000" cy="2916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4151DE0-01A9-FE4D-9DFE-74552DF5AA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629" y="1681933"/>
                <a:ext cx="2321640" cy="31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5374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8A7CA8-1D7E-A44C-A91D-31B88ECFFF2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Packages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A0AC245-DA2A-EE4A-9DC4-CC503FCC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xmlns="" id="{33042BCD-2B39-004B-A87F-6C1116E692B8}"/>
              </a:ext>
            </a:extLst>
          </p:cNvPr>
          <p:cNvSpPr/>
          <p:nvPr/>
        </p:nvSpPr>
        <p:spPr>
          <a:xfrm rot="14423776">
            <a:off x="2627526" y="1552302"/>
            <a:ext cx="1520328" cy="56186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0103747-ECF9-DF4C-AD63-3EE3900DD4E9}"/>
              </a:ext>
            </a:extLst>
          </p:cNvPr>
          <p:cNvSpPr txBox="1"/>
          <p:nvPr/>
        </p:nvSpPr>
        <p:spPr>
          <a:xfrm>
            <a:off x="2577948" y="2721079"/>
            <a:ext cx="3371159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Tools &gt; Install packages...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7971A4A-C17B-BD43-9F14-CDA347933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911" y="3270876"/>
            <a:ext cx="3069575" cy="230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31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20" y="2585258"/>
            <a:ext cx="7888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rgbClr val="FF0000"/>
                </a:solidFill>
              </a:rPr>
              <a:t>Pay close attention to the next few slides</a:t>
            </a:r>
            <a:endParaRPr lang="en-US" sz="360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267" y="3785062"/>
            <a:ext cx="7888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About half of the students in every workshop have problems in understanding the concept of </a:t>
            </a:r>
            <a:r>
              <a:rPr lang="en-US" sz="2400" smtClean="0"/>
              <a:t>working directory!!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1979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FA4224-74C4-D64A-8C63-1E1B83903B2E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Working directory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AF0E216-BF4A-7F49-885D-D4155CC5A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E155162-5326-8C40-8BDC-13C80C6D317F}"/>
              </a:ext>
            </a:extLst>
          </p:cNvPr>
          <p:cNvSpPr txBox="1"/>
          <p:nvPr/>
        </p:nvSpPr>
        <p:spPr>
          <a:xfrm>
            <a:off x="2120746" y="1666278"/>
            <a:ext cx="4087260" cy="19389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Every time you open </a:t>
            </a:r>
            <a:r>
              <a:rPr lang="en-US" sz="2000" dirty="0" err="1"/>
              <a:t>RStudio</a:t>
            </a:r>
            <a:r>
              <a:rPr lang="en-US" sz="2000" dirty="0"/>
              <a:t>, it goes to a default directory, usually your home directory. </a:t>
            </a:r>
          </a:p>
          <a:p>
            <a:endParaRPr lang="en-US" sz="2000" dirty="0"/>
          </a:p>
          <a:p>
            <a:r>
              <a:rPr lang="en-US" sz="2000" dirty="0"/>
              <a:t>You can use the command </a:t>
            </a:r>
            <a:r>
              <a:rPr lang="en-US" sz="2000" b="1" dirty="0" err="1"/>
              <a:t>setwd</a:t>
            </a:r>
            <a:r>
              <a:rPr lang="en-US" sz="2000" b="1" dirty="0"/>
              <a:t>()</a:t>
            </a:r>
            <a:r>
              <a:rPr lang="en-US" sz="2000" dirty="0"/>
              <a:t> to change the working directory.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BBC74AD-AEA7-244B-8A53-CBA7AC32BCE4}"/>
              </a:ext>
            </a:extLst>
          </p:cNvPr>
          <p:cNvSpPr txBox="1"/>
          <p:nvPr/>
        </p:nvSpPr>
        <p:spPr>
          <a:xfrm>
            <a:off x="1306358" y="3868696"/>
            <a:ext cx="59869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setwd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("home/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aschick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/projects/workshop")</a:t>
            </a:r>
          </a:p>
        </p:txBody>
      </p:sp>
    </p:spTree>
    <p:extLst>
      <p:ext uri="{BB962C8B-B14F-4D97-AF65-F5344CB8AC3E}">
        <p14:creationId xmlns:p14="http://schemas.microsoft.com/office/powerpoint/2010/main" val="456994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8" y="2008553"/>
            <a:ext cx="9144000" cy="27852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4092" y="269631"/>
            <a:ext cx="65297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R</a:t>
            </a:r>
            <a:r>
              <a:rPr lang="en-US" sz="4400" smtClean="0"/>
              <a:t>elative </a:t>
            </a:r>
            <a:r>
              <a:rPr lang="en-US" sz="4400" dirty="0" smtClean="0"/>
              <a:t>paths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46169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5BBE63B-A9C0-FB4B-B425-B31BE8B48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539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78582" y="4389120"/>
            <a:ext cx="3308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directory that you see here is not necessarily the same as your </a:t>
            </a:r>
            <a:r>
              <a:rPr lang="en-US" smtClean="0"/>
              <a:t>working directory. </a:t>
            </a:r>
            <a:r>
              <a:rPr lang="en-US" dirty="0" smtClean="0"/>
              <a:t>Please do not use this to find your files.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45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89308A-00A9-434E-A753-DB6206FE7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28" y="1794277"/>
            <a:ext cx="78867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 </a:t>
            </a:r>
            <a:r>
              <a:rPr lang="en-US" dirty="0"/>
              <a:t>(since 1995) is a programming language developed to teach statistics</a:t>
            </a:r>
          </a:p>
          <a:p>
            <a:r>
              <a:rPr lang="en-US" dirty="0"/>
              <a:t>R is open source (</a:t>
            </a:r>
            <a:r>
              <a:rPr lang="en-US" dirty="0" err="1"/>
              <a:t>ie</a:t>
            </a:r>
            <a:r>
              <a:rPr lang="en-US" dirty="0"/>
              <a:t>. free), widely used, flexible, and powerful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F173643-1D5D-484E-8FB0-1AEC973C7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" y="307052"/>
            <a:ext cx="1612900" cy="1257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1C1D5508-C1CF-EC40-A258-57561BBAEF24}"/>
              </a:ext>
            </a:extLst>
          </p:cNvPr>
          <p:cNvSpPr txBox="1">
            <a:spLocks/>
          </p:cNvSpPr>
          <p:nvPr/>
        </p:nvSpPr>
        <p:spPr>
          <a:xfrm>
            <a:off x="3022417" y="707102"/>
            <a:ext cx="546488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R?</a:t>
            </a:r>
          </a:p>
        </p:txBody>
      </p:sp>
    </p:spTree>
    <p:extLst>
      <p:ext uri="{BB962C8B-B14F-4D97-AF65-F5344CB8AC3E}">
        <p14:creationId xmlns:p14="http://schemas.microsoft.com/office/powerpoint/2010/main" val="64363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FA4224-74C4-D64A-8C63-1E1B83903B2E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Working directory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AF0E216-BF4A-7F49-885D-D4155CC5A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E155162-5326-8C40-8BDC-13C80C6D317F}"/>
              </a:ext>
            </a:extLst>
          </p:cNvPr>
          <p:cNvSpPr txBox="1"/>
          <p:nvPr/>
        </p:nvSpPr>
        <p:spPr>
          <a:xfrm>
            <a:off x="2120746" y="1666278"/>
            <a:ext cx="4087260" cy="224676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However: you may want to run your script on a different computer with a different directory structure where that directory does not exist. </a:t>
            </a:r>
          </a:p>
          <a:p>
            <a:endParaRPr lang="en-US" sz="2000" dirty="0"/>
          </a:p>
          <a:p>
            <a:r>
              <a:rPr lang="en-US" sz="2000" dirty="0"/>
              <a:t>Or you may want to work in multiple directories.</a:t>
            </a:r>
          </a:p>
        </p:txBody>
      </p:sp>
    </p:spTree>
    <p:extLst>
      <p:ext uri="{BB962C8B-B14F-4D97-AF65-F5344CB8AC3E}">
        <p14:creationId xmlns:p14="http://schemas.microsoft.com/office/powerpoint/2010/main" val="1360561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B63A33-FA11-7A43-9441-8A2E43606DC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RStudio</a:t>
            </a:r>
            <a:r>
              <a:rPr lang="en-US" dirty="0"/>
              <a:t> Project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3AC87A5-DB62-1A48-B8B1-3F477DE14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xmlns="" id="{9FF9B9CF-5D94-E64E-BA55-CE02749A33DE}"/>
              </a:ext>
            </a:extLst>
          </p:cNvPr>
          <p:cNvSpPr/>
          <p:nvPr/>
        </p:nvSpPr>
        <p:spPr>
          <a:xfrm rot="14423776">
            <a:off x="312951" y="1552303"/>
            <a:ext cx="1520328" cy="56186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05A4DCA-6A5E-0F46-9C71-6A890D7F6E63}"/>
              </a:ext>
            </a:extLst>
          </p:cNvPr>
          <p:cNvSpPr txBox="1"/>
          <p:nvPr/>
        </p:nvSpPr>
        <p:spPr>
          <a:xfrm>
            <a:off x="906310" y="2632948"/>
            <a:ext cx="2679853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File &gt; New Project...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332E17C-52B7-B646-8E42-68A95812F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098" y="2269388"/>
            <a:ext cx="3811029" cy="2731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9A0145A-639F-DC42-B8B4-32D14430AAFC}"/>
              </a:ext>
            </a:extLst>
          </p:cNvPr>
          <p:cNvSpPr txBox="1"/>
          <p:nvPr/>
        </p:nvSpPr>
        <p:spPr>
          <a:xfrm>
            <a:off x="110513" y="4694041"/>
            <a:ext cx="3557072" cy="19839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Clicking on New Directory will create an </a:t>
            </a:r>
            <a:r>
              <a:rPr lang="en-US" sz="2000" dirty="0" err="1"/>
              <a:t>RStudio</a:t>
            </a:r>
            <a:r>
              <a:rPr lang="en-US" sz="2000" dirty="0"/>
              <a:t> Project.</a:t>
            </a:r>
          </a:p>
          <a:p>
            <a:endParaRPr lang="en-US" sz="2000" dirty="0"/>
          </a:p>
          <a:p>
            <a:r>
              <a:rPr lang="en-US" sz="2000" dirty="0"/>
              <a:t>This directory will have all the data, files, plots, etc. for that project as well as a .</a:t>
            </a:r>
            <a:r>
              <a:rPr lang="en-US" sz="2000" dirty="0" err="1"/>
              <a:t>Rprog</a:t>
            </a:r>
            <a:r>
              <a:rPr lang="en-US" sz="2000" dirty="0"/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2927970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93E843-386C-C44E-9628-27AEC5A2A6D5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Error messages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A2388AC-2088-7A46-8DC5-920B533E5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168"/>
            <a:ext cx="9144000" cy="565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40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93E843-386C-C44E-9628-27AEC5A2A6D5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Error messages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A2388AC-2088-7A46-8DC5-920B533E5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168"/>
            <a:ext cx="9144000" cy="5659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733A794-D440-1247-A5CB-AAA624F9E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77" y="1301124"/>
            <a:ext cx="3545977" cy="473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20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B63A33-FA11-7A43-9441-8A2E43606DC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Getting help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56B9ED6-24A0-E449-B438-D970D9200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3BD5448-D320-4645-8304-6513C3355BAA}"/>
              </a:ext>
            </a:extLst>
          </p:cNvPr>
          <p:cNvSpPr txBox="1"/>
          <p:nvPr/>
        </p:nvSpPr>
        <p:spPr>
          <a:xfrm>
            <a:off x="2824448" y="1814052"/>
            <a:ext cx="3991987" cy="23083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/>
              <a:t>Search in Help tab</a:t>
            </a:r>
          </a:p>
          <a:p>
            <a:pPr marL="457200" indent="-457200">
              <a:buAutoNum type="arabicParenR"/>
            </a:pPr>
            <a:endParaRPr lang="en-US" sz="2400" dirty="0"/>
          </a:p>
          <a:p>
            <a:pPr marL="457200" indent="-457200">
              <a:buAutoNum type="arabicParenR"/>
            </a:pPr>
            <a:r>
              <a:rPr lang="en-US" sz="2400" dirty="0"/>
              <a:t>Type ? followed by the function name in the console (or ?? for installed packages)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3634A80-6C24-2145-BE2E-F779436D8E0B}"/>
              </a:ext>
            </a:extLst>
          </p:cNvPr>
          <p:cNvSpPr txBox="1"/>
          <p:nvPr/>
        </p:nvSpPr>
        <p:spPr>
          <a:xfrm>
            <a:off x="3163086" y="4533576"/>
            <a:ext cx="226176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?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barplot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??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geom_point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700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B63A33-FA11-7A43-9441-8A2E43606DC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Getting help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56B9ED6-24A0-E449-B438-D970D9200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xmlns="" id="{58150D14-409B-7648-B553-38D99A8F9799}"/>
              </a:ext>
            </a:extLst>
          </p:cNvPr>
          <p:cNvSpPr/>
          <p:nvPr/>
        </p:nvSpPr>
        <p:spPr>
          <a:xfrm rot="3329527">
            <a:off x="4289206" y="2868485"/>
            <a:ext cx="1520328" cy="56186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3BD5448-D320-4645-8304-6513C3355BAA}"/>
              </a:ext>
            </a:extLst>
          </p:cNvPr>
          <p:cNvSpPr txBox="1"/>
          <p:nvPr/>
        </p:nvSpPr>
        <p:spPr>
          <a:xfrm>
            <a:off x="2824449" y="1814052"/>
            <a:ext cx="3160715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/>
              <a:t>Search in Help tab</a:t>
            </a:r>
          </a:p>
        </p:txBody>
      </p:sp>
    </p:spTree>
    <p:extLst>
      <p:ext uri="{BB962C8B-B14F-4D97-AF65-F5344CB8AC3E}">
        <p14:creationId xmlns:p14="http://schemas.microsoft.com/office/powerpoint/2010/main" val="97166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B63A33-FA11-7A43-9441-8A2E43606DC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Getting help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3BD5448-D320-4645-8304-6513C3355BAA}"/>
              </a:ext>
            </a:extLst>
          </p:cNvPr>
          <p:cNvSpPr txBox="1"/>
          <p:nvPr/>
        </p:nvSpPr>
        <p:spPr>
          <a:xfrm>
            <a:off x="276874" y="1273724"/>
            <a:ext cx="4504607" cy="267765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/>
              <a:t>Search in Help tab</a:t>
            </a:r>
          </a:p>
          <a:p>
            <a:pPr marL="457200" indent="-457200">
              <a:buAutoNum type="arabicParenR"/>
            </a:pPr>
            <a:endParaRPr lang="en-US" sz="2400" dirty="0"/>
          </a:p>
          <a:p>
            <a:pPr marL="457200" indent="-457200">
              <a:buAutoNum type="arabicParenR"/>
            </a:pPr>
            <a:r>
              <a:rPr lang="en-US" sz="2400" dirty="0"/>
              <a:t>Type ? followed by the function name in the console (or ?? for installed packages) </a:t>
            </a:r>
          </a:p>
          <a:p>
            <a:pPr marL="457200" indent="-457200">
              <a:buAutoNum type="arabicParenR"/>
            </a:pPr>
            <a:endParaRPr lang="en-US" sz="2400" dirty="0"/>
          </a:p>
          <a:p>
            <a:pPr marL="457200" indent="-457200">
              <a:buAutoNum type="arabicParenR"/>
            </a:pPr>
            <a:r>
              <a:rPr lang="en-US" sz="2400" dirty="0"/>
              <a:t>Google the error message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5D7D7B2-4D10-9C48-924D-0327D720F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067" y="945386"/>
            <a:ext cx="4386565" cy="5661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0F7FA5D-E7B4-834B-B306-B2D0EED51D2F}"/>
              </a:ext>
            </a:extLst>
          </p:cNvPr>
          <p:cNvSpPr txBox="1"/>
          <p:nvPr/>
        </p:nvSpPr>
        <p:spPr>
          <a:xfrm>
            <a:off x="840689" y="5187041"/>
            <a:ext cx="3160715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See website for tips and resources!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xmlns="" id="{3E01562E-FA80-6742-825F-C354B37CDF30}"/>
              </a:ext>
            </a:extLst>
          </p:cNvPr>
          <p:cNvSpPr/>
          <p:nvPr/>
        </p:nvSpPr>
        <p:spPr>
          <a:xfrm rot="5400000">
            <a:off x="1712519" y="4230184"/>
            <a:ext cx="1095462" cy="53785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74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4F22833-0D49-5E46-812D-63674ABA6E56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 and best practices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C73479BB-E8B3-B042-A9F6-42676DAD6AA0}"/>
              </a:ext>
            </a:extLst>
          </p:cNvPr>
          <p:cNvSpPr txBox="1">
            <a:spLocks/>
          </p:cNvSpPr>
          <p:nvPr/>
        </p:nvSpPr>
        <p:spPr>
          <a:xfrm>
            <a:off x="638558" y="1725632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Always save your code in R scripts</a:t>
            </a:r>
          </a:p>
          <a:p>
            <a:r>
              <a:rPr lang="en-US" dirty="0"/>
              <a:t>Load packages using library() at the top of your script</a:t>
            </a:r>
          </a:p>
          <a:p>
            <a:r>
              <a:rPr lang="en-US" dirty="0"/>
              <a:t>Write clear, readable code with comments* </a:t>
            </a:r>
          </a:p>
          <a:p>
            <a:r>
              <a:rPr lang="en-US" dirty="0"/>
              <a:t>Be mindful of your working directory </a:t>
            </a:r>
            <a:r>
              <a:rPr lang="en-US"/>
              <a:t>or location of files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RStudio</a:t>
            </a:r>
            <a:r>
              <a:rPr lang="en-US" dirty="0"/>
              <a:t> projects to organize scripts, data, and output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8253825-1608-5E48-9D06-B49CDB6847E1}"/>
              </a:ext>
            </a:extLst>
          </p:cNvPr>
          <p:cNvSpPr txBox="1"/>
          <p:nvPr/>
        </p:nvSpPr>
        <p:spPr>
          <a:xfrm>
            <a:off x="220337" y="6391068"/>
            <a:ext cx="872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*See http://adv-</a:t>
            </a:r>
            <a:r>
              <a:rPr lang="en-US" dirty="0" err="1"/>
              <a:t>r.had.co.nz</a:t>
            </a:r>
            <a:r>
              <a:rPr lang="en-US" dirty="0"/>
              <a:t>/</a:t>
            </a:r>
            <a:r>
              <a:rPr lang="en-US" dirty="0" err="1"/>
              <a:t>Style.html</a:t>
            </a:r>
            <a:r>
              <a:rPr lang="en-US" dirty="0"/>
              <a:t> for tips.</a:t>
            </a:r>
          </a:p>
        </p:txBody>
      </p:sp>
    </p:spTree>
    <p:extLst>
      <p:ext uri="{BB962C8B-B14F-4D97-AF65-F5344CB8AC3E}">
        <p14:creationId xmlns:p14="http://schemas.microsoft.com/office/powerpoint/2010/main" val="161457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5108" y="328246"/>
            <a:ext cx="55450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Data Types</a:t>
            </a:r>
            <a:endParaRPr lang="en-US" sz="4400" dirty="0"/>
          </a:p>
        </p:txBody>
      </p:sp>
      <p:sp>
        <p:nvSpPr>
          <p:cNvPr id="4" name="Oval 3"/>
          <p:cNvSpPr/>
          <p:nvPr/>
        </p:nvSpPr>
        <p:spPr>
          <a:xfrm>
            <a:off x="3541222" y="2662701"/>
            <a:ext cx="1429788" cy="136897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BeeZee" charset="0"/>
                <a:ea typeface="ABeeZee" charset="0"/>
                <a:cs typeface="ABeeZee" charset="0"/>
              </a:rPr>
              <a:t>Data Types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09884" y="2227811"/>
            <a:ext cx="1180407" cy="68995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BeeZee" charset="0"/>
                <a:ea typeface="ABeeZee" charset="0"/>
                <a:cs typeface="ABeeZee" charset="0"/>
              </a:rPr>
              <a:t>Numeric</a:t>
            </a:r>
            <a:endParaRPr lang="en-US" sz="1400" dirty="0">
              <a:latin typeface="ABeeZee" charset="0"/>
              <a:ea typeface="ABeeZee" charset="0"/>
              <a:cs typeface="ABeeZee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642249" y="1438104"/>
            <a:ext cx="1180407" cy="68995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BeeZee" charset="0"/>
                <a:ea typeface="ABeeZee" charset="0"/>
                <a:cs typeface="ABeeZee" charset="0"/>
              </a:rPr>
              <a:t>Character</a:t>
            </a:r>
            <a:endParaRPr lang="en-US" sz="1400" dirty="0">
              <a:latin typeface="ABeeZee" charset="0"/>
              <a:ea typeface="ABeeZee" charset="0"/>
              <a:cs typeface="ABeeZee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09305" y="3539693"/>
            <a:ext cx="1180407" cy="6899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BeeZee" charset="0"/>
                <a:ea typeface="ABeeZee" charset="0"/>
                <a:cs typeface="ABeeZee" charset="0"/>
              </a:rPr>
              <a:t>Integer</a:t>
            </a:r>
            <a:endParaRPr lang="en-US" sz="1400" dirty="0">
              <a:latin typeface="ABeeZee" charset="0"/>
              <a:ea typeface="ABeeZee" charset="0"/>
              <a:cs typeface="ABeeZee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491818" y="3539693"/>
            <a:ext cx="1180407" cy="689956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BeeZee" charset="0"/>
                <a:ea typeface="ABeeZee" charset="0"/>
                <a:cs typeface="ABeeZee" charset="0"/>
              </a:rPr>
              <a:t>Raw</a:t>
            </a:r>
            <a:endParaRPr lang="en-US" sz="1400" dirty="0">
              <a:latin typeface="ABeeZee" charset="0"/>
              <a:ea typeface="ABeeZee" charset="0"/>
              <a:cs typeface="ABeeZee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37938" y="4635443"/>
            <a:ext cx="1180407" cy="689956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BeeZee" charset="0"/>
                <a:ea typeface="ABeeZee" charset="0"/>
                <a:cs typeface="ABeeZee" charset="0"/>
              </a:rPr>
              <a:t>Complex</a:t>
            </a:r>
            <a:endParaRPr lang="en-US" sz="1400" dirty="0">
              <a:latin typeface="ABeeZee" charset="0"/>
              <a:ea typeface="ABeeZee" charset="0"/>
              <a:cs typeface="ABeeZee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505737" y="2227811"/>
            <a:ext cx="1180407" cy="68995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BeeZee" charset="0"/>
                <a:ea typeface="ABeeZee" charset="0"/>
                <a:cs typeface="ABeeZee" charset="0"/>
              </a:rPr>
              <a:t>Logical</a:t>
            </a:r>
            <a:endParaRPr lang="en-US" sz="1400" dirty="0">
              <a:latin typeface="ABeeZee" charset="0"/>
              <a:ea typeface="ABeeZee" charset="0"/>
              <a:cs typeface="ABeeZe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734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9575" y="186886"/>
            <a:ext cx="87336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Data Structures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635277" y="180657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5" name="Rectangle 4"/>
          <p:cNvSpPr/>
          <p:nvPr/>
        </p:nvSpPr>
        <p:spPr>
          <a:xfrm>
            <a:off x="983558" y="1806575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1335249" y="1806576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2050354" y="180657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9" name="Rectangle 8"/>
          <p:cNvSpPr/>
          <p:nvPr/>
        </p:nvSpPr>
        <p:spPr>
          <a:xfrm>
            <a:off x="2404599" y="180657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0" name="Rectangle 9"/>
          <p:cNvSpPr/>
          <p:nvPr/>
        </p:nvSpPr>
        <p:spPr>
          <a:xfrm>
            <a:off x="2752880" y="180657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3101161" y="180657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282" name="TextBox 281"/>
          <p:cNvSpPr txBox="1"/>
          <p:nvPr/>
        </p:nvSpPr>
        <p:spPr>
          <a:xfrm>
            <a:off x="1492113" y="1304907"/>
            <a:ext cx="79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Vector</a:t>
            </a:r>
            <a:endParaRPr lang="en-US" dirty="0"/>
          </a:p>
        </p:txBody>
      </p:sp>
      <p:sp>
        <p:nvSpPr>
          <p:cNvPr id="287" name="TextBox 286"/>
          <p:cNvSpPr txBox="1"/>
          <p:nvPr/>
        </p:nvSpPr>
        <p:spPr>
          <a:xfrm>
            <a:off x="942068" y="1541067"/>
            <a:ext cx="196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1d, homogeneous</a:t>
            </a:r>
            <a:endParaRPr lang="en-US" sz="1200" dirty="0"/>
          </a:p>
        </p:txBody>
      </p:sp>
      <p:grpSp>
        <p:nvGrpSpPr>
          <p:cNvPr id="292" name="Group 291"/>
          <p:cNvGrpSpPr/>
          <p:nvPr/>
        </p:nvGrpSpPr>
        <p:grpSpPr>
          <a:xfrm>
            <a:off x="5001486" y="2090576"/>
            <a:ext cx="695069" cy="944977"/>
            <a:chOff x="545871" y="3307244"/>
            <a:chExt cx="695069" cy="944977"/>
          </a:xfrm>
          <a:solidFill>
            <a:srgbClr val="00B0F0"/>
          </a:solidFill>
        </p:grpSpPr>
        <p:sp>
          <p:nvSpPr>
            <p:cNvPr id="293" name="Rectangle 292"/>
            <p:cNvSpPr/>
            <p:nvPr/>
          </p:nvSpPr>
          <p:spPr>
            <a:xfrm>
              <a:off x="545871" y="3307244"/>
              <a:ext cx="339968" cy="224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894152" y="3307245"/>
              <a:ext cx="339968" cy="224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548853" y="3545899"/>
              <a:ext cx="339968" cy="224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897134" y="3545900"/>
              <a:ext cx="339968" cy="224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545871" y="3782463"/>
              <a:ext cx="339968" cy="224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894152" y="3782464"/>
              <a:ext cx="339968" cy="224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552691" y="4027340"/>
              <a:ext cx="339968" cy="224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900972" y="4027341"/>
              <a:ext cx="339968" cy="224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699965" y="2087169"/>
            <a:ext cx="699972" cy="948385"/>
            <a:chOff x="1244350" y="3303837"/>
            <a:chExt cx="699972" cy="948385"/>
          </a:xfrm>
        </p:grpSpPr>
        <p:sp>
          <p:nvSpPr>
            <p:cNvPr id="302" name="Rectangle 301"/>
            <p:cNvSpPr/>
            <p:nvPr/>
          </p:nvSpPr>
          <p:spPr>
            <a:xfrm>
              <a:off x="1245843" y="3307246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1597534" y="3303837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1248825" y="3545901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1600516" y="354249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1245843" y="3782465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1597534" y="3787369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1244350" y="402734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1604354" y="402393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310" name="Group 309"/>
          <p:cNvGrpSpPr/>
          <p:nvPr/>
        </p:nvGrpSpPr>
        <p:grpSpPr>
          <a:xfrm>
            <a:off x="6406757" y="2090576"/>
            <a:ext cx="344443" cy="944976"/>
            <a:chOff x="1951142" y="3307244"/>
            <a:chExt cx="344443" cy="944976"/>
          </a:xfrm>
          <a:solidFill>
            <a:srgbClr val="92D050"/>
          </a:solidFill>
        </p:grpSpPr>
        <p:sp>
          <p:nvSpPr>
            <p:cNvPr id="311" name="Rectangle 310"/>
            <p:cNvSpPr/>
            <p:nvPr/>
          </p:nvSpPr>
          <p:spPr>
            <a:xfrm>
              <a:off x="1952635" y="3307244"/>
              <a:ext cx="339968" cy="224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1955617" y="3545899"/>
              <a:ext cx="339968" cy="224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1952635" y="3782463"/>
              <a:ext cx="339968" cy="224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1951142" y="4027340"/>
              <a:ext cx="339968" cy="224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315" name="Group 314"/>
          <p:cNvGrpSpPr/>
          <p:nvPr/>
        </p:nvGrpSpPr>
        <p:grpSpPr>
          <a:xfrm>
            <a:off x="6757164" y="2090576"/>
            <a:ext cx="1050174" cy="944976"/>
            <a:chOff x="2301549" y="3307244"/>
            <a:chExt cx="1050174" cy="944976"/>
          </a:xfrm>
        </p:grpSpPr>
        <p:sp>
          <p:nvSpPr>
            <p:cNvPr id="316" name="Rectangle 315"/>
            <p:cNvSpPr/>
            <p:nvPr/>
          </p:nvSpPr>
          <p:spPr>
            <a:xfrm>
              <a:off x="2306880" y="3307244"/>
              <a:ext cx="339968" cy="22488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2663474" y="3307244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3011755" y="3307244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2301549" y="3545899"/>
              <a:ext cx="339968" cy="22488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2658143" y="3545899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3006424" y="3545899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2306880" y="3782463"/>
              <a:ext cx="339968" cy="22488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2663474" y="378246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3011755" y="378246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2305387" y="4027340"/>
              <a:ext cx="339968" cy="22488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2661981" y="4027340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3010262" y="4027340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4986236" y="3907868"/>
            <a:ext cx="3520978" cy="988549"/>
            <a:chOff x="4236196" y="3171351"/>
            <a:chExt cx="3520978" cy="988549"/>
          </a:xfrm>
        </p:grpSpPr>
        <p:sp>
          <p:nvSpPr>
            <p:cNvPr id="329" name="Rectangle 328"/>
            <p:cNvSpPr/>
            <p:nvPr/>
          </p:nvSpPr>
          <p:spPr>
            <a:xfrm>
              <a:off x="4236833" y="3431006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4585114" y="3431007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4936805" y="3431008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5288496" y="343591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5643597" y="3431006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5997842" y="3431006"/>
              <a:ext cx="339968" cy="22488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6346979" y="3433326"/>
              <a:ext cx="339968" cy="22488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6702717" y="3431006"/>
              <a:ext cx="339968" cy="22488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4240671" y="366572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4588952" y="3665723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4940643" y="3665724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5292334" y="3662315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5647435" y="366572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6001680" y="3665395"/>
              <a:ext cx="339968" cy="22488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6349961" y="3665722"/>
              <a:ext cx="339968" cy="22488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6698242" y="3665722"/>
              <a:ext cx="339968" cy="22488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4240671" y="3933036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4588952" y="3933037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4940643" y="3933038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5292334" y="3929629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5647435" y="3933036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6001680" y="3933036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6358274" y="3933036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6706555" y="3933036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4236196" y="3171351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4584477" y="317135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7067008" y="3935020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7417206" y="3929629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7" name="TextBox 356"/>
          <p:cNvSpPr txBox="1"/>
          <p:nvPr/>
        </p:nvSpPr>
        <p:spPr>
          <a:xfrm>
            <a:off x="5326033" y="1308156"/>
            <a:ext cx="203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Dataframe</a:t>
            </a:r>
            <a:r>
              <a:rPr lang="en-US" dirty="0" smtClean="0"/>
              <a:t>  &amp; </a:t>
            </a:r>
            <a:r>
              <a:rPr lang="en-US" dirty="0" err="1" smtClean="0"/>
              <a:t>tibble</a:t>
            </a:r>
            <a:endParaRPr lang="en-US" dirty="0"/>
          </a:p>
        </p:txBody>
      </p:sp>
      <p:sp>
        <p:nvSpPr>
          <p:cNvPr id="358" name="TextBox 357"/>
          <p:cNvSpPr txBox="1"/>
          <p:nvPr/>
        </p:nvSpPr>
        <p:spPr>
          <a:xfrm>
            <a:off x="5959646" y="3421047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Lists</a:t>
            </a:r>
            <a:endParaRPr lang="en-US" dirty="0"/>
          </a:p>
        </p:txBody>
      </p:sp>
      <p:sp>
        <p:nvSpPr>
          <p:cNvPr id="359" name="TextBox 358"/>
          <p:cNvSpPr txBox="1"/>
          <p:nvPr/>
        </p:nvSpPr>
        <p:spPr>
          <a:xfrm>
            <a:off x="5228410" y="1629661"/>
            <a:ext cx="196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2d,heterogeneous</a:t>
            </a:r>
            <a:endParaRPr lang="en-US" sz="1200" dirty="0"/>
          </a:p>
        </p:txBody>
      </p:sp>
      <p:sp>
        <p:nvSpPr>
          <p:cNvPr id="360" name="TextBox 359"/>
          <p:cNvSpPr txBox="1"/>
          <p:nvPr/>
        </p:nvSpPr>
        <p:spPr>
          <a:xfrm>
            <a:off x="5178290" y="3688556"/>
            <a:ext cx="196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heterogeneous</a:t>
            </a:r>
            <a:endParaRPr lang="en-US" sz="1200" dirty="0"/>
          </a:p>
        </p:txBody>
      </p:sp>
      <p:sp>
        <p:nvSpPr>
          <p:cNvPr id="361" name="TextBox 360"/>
          <p:cNvSpPr txBox="1"/>
          <p:nvPr/>
        </p:nvSpPr>
        <p:spPr>
          <a:xfrm>
            <a:off x="4569874" y="5407878"/>
            <a:ext cx="42828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Homogenous</a:t>
            </a:r>
            <a:r>
              <a:rPr lang="en-US" sz="1600" dirty="0" smtClean="0"/>
              <a:t> means that it can hold only one data type at a time.</a:t>
            </a:r>
          </a:p>
          <a:p>
            <a:r>
              <a:rPr lang="en-US" sz="1600" b="1" dirty="0" smtClean="0"/>
              <a:t>Heterogeneous</a:t>
            </a:r>
            <a:r>
              <a:rPr lang="en-US" sz="1600" dirty="0" smtClean="0"/>
              <a:t> means it can hold multiple datatypes at a time.</a:t>
            </a:r>
            <a:endParaRPr lang="en-US" sz="1600" dirty="0"/>
          </a:p>
        </p:txBody>
      </p:sp>
      <p:cxnSp>
        <p:nvCxnSpPr>
          <p:cNvPr id="363" name="Straight Arrow Connector 362"/>
          <p:cNvCxnSpPr/>
          <p:nvPr/>
        </p:nvCxnSpPr>
        <p:spPr>
          <a:xfrm>
            <a:off x="7556336" y="1923382"/>
            <a:ext cx="94395" cy="1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/>
          <p:cNvCxnSpPr/>
          <p:nvPr/>
        </p:nvCxnSpPr>
        <p:spPr>
          <a:xfrm flipH="1">
            <a:off x="7359603" y="1926157"/>
            <a:ext cx="94395" cy="1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9" name="Group 368"/>
          <p:cNvGrpSpPr/>
          <p:nvPr/>
        </p:nvGrpSpPr>
        <p:grpSpPr>
          <a:xfrm rot="5400000">
            <a:off x="7759732" y="2484153"/>
            <a:ext cx="291128" cy="163472"/>
            <a:chOff x="8758911" y="2386363"/>
            <a:chExt cx="291128" cy="163472"/>
          </a:xfrm>
        </p:grpSpPr>
        <p:cxnSp>
          <p:nvCxnSpPr>
            <p:cNvPr id="367" name="Straight Arrow Connector 366"/>
            <p:cNvCxnSpPr/>
            <p:nvPr/>
          </p:nvCxnSpPr>
          <p:spPr>
            <a:xfrm>
              <a:off x="8955644" y="2386363"/>
              <a:ext cx="94395" cy="1606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/>
            <p:cNvCxnSpPr/>
            <p:nvPr/>
          </p:nvCxnSpPr>
          <p:spPr>
            <a:xfrm flipH="1">
              <a:off x="8758911" y="2389138"/>
              <a:ext cx="94395" cy="1606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0" name="TextBox 369"/>
          <p:cNvSpPr txBox="1"/>
          <p:nvPr/>
        </p:nvSpPr>
        <p:spPr>
          <a:xfrm>
            <a:off x="7202441" y="1735230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c</a:t>
            </a:r>
            <a:r>
              <a:rPr lang="en-US" sz="1000" dirty="0" smtClean="0">
                <a:solidFill>
                  <a:schemeClr val="accent1"/>
                </a:solidFill>
              </a:rPr>
              <a:t>olumns</a:t>
            </a:r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371" name="TextBox 370"/>
          <p:cNvSpPr txBox="1"/>
          <p:nvPr/>
        </p:nvSpPr>
        <p:spPr>
          <a:xfrm rot="5400000">
            <a:off x="7856359" y="2428805"/>
            <a:ext cx="48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rows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374" name="Rectangle 373"/>
          <p:cNvSpPr/>
          <p:nvPr/>
        </p:nvSpPr>
        <p:spPr>
          <a:xfrm>
            <a:off x="1695471" y="1801032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grpSp>
        <p:nvGrpSpPr>
          <p:cNvPr id="375" name="Group 374"/>
          <p:cNvGrpSpPr/>
          <p:nvPr/>
        </p:nvGrpSpPr>
        <p:grpSpPr>
          <a:xfrm>
            <a:off x="511876" y="3164673"/>
            <a:ext cx="2805852" cy="228289"/>
            <a:chOff x="5011083" y="1697266"/>
            <a:chExt cx="2805852" cy="228289"/>
          </a:xfrm>
        </p:grpSpPr>
        <p:sp>
          <p:nvSpPr>
            <p:cNvPr id="376" name="Rectangle 375"/>
            <p:cNvSpPr/>
            <p:nvPr/>
          </p:nvSpPr>
          <p:spPr>
            <a:xfrm>
              <a:off x="5011083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5359364" y="1700674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5711055" y="1700675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6071059" y="1697266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641784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6772092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7128686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747696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4" name="Rectangle 383"/>
          <p:cNvSpPr/>
          <p:nvPr/>
        </p:nvSpPr>
        <p:spPr>
          <a:xfrm>
            <a:off x="514858" y="3390667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85" name="Rectangle 384"/>
          <p:cNvSpPr/>
          <p:nvPr/>
        </p:nvSpPr>
        <p:spPr>
          <a:xfrm>
            <a:off x="863139" y="3390668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>
            <a:off x="1214830" y="3390669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>
            <a:off x="1574834" y="3387260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>
            <a:off x="1921622" y="3390667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>
            <a:off x="2275867" y="3390667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>
            <a:off x="2632461" y="3390667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>
            <a:off x="2980742" y="3390667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2" name="Group 391"/>
          <p:cNvGrpSpPr/>
          <p:nvPr/>
        </p:nvGrpSpPr>
        <p:grpSpPr>
          <a:xfrm>
            <a:off x="511876" y="3627231"/>
            <a:ext cx="2805852" cy="229786"/>
            <a:chOff x="5011083" y="1700673"/>
            <a:chExt cx="2805852" cy="229786"/>
          </a:xfrm>
        </p:grpSpPr>
        <p:sp>
          <p:nvSpPr>
            <p:cNvPr id="393" name="Rectangle 392"/>
            <p:cNvSpPr/>
            <p:nvPr/>
          </p:nvSpPr>
          <p:spPr>
            <a:xfrm>
              <a:off x="5011083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5359364" y="1700674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5711055" y="1700675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6062746" y="1705579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41784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6772092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7128686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747696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401" name="Rectangle 400"/>
          <p:cNvSpPr/>
          <p:nvPr/>
        </p:nvSpPr>
        <p:spPr>
          <a:xfrm>
            <a:off x="518696" y="3863795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ectangle 401"/>
          <p:cNvSpPr/>
          <p:nvPr/>
        </p:nvSpPr>
        <p:spPr>
          <a:xfrm>
            <a:off x="866977" y="3863796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ectangle 402"/>
          <p:cNvSpPr/>
          <p:nvPr/>
        </p:nvSpPr>
        <p:spPr>
          <a:xfrm>
            <a:off x="1218668" y="3863797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Rectangle 403"/>
          <p:cNvSpPr/>
          <p:nvPr/>
        </p:nvSpPr>
        <p:spPr>
          <a:xfrm>
            <a:off x="1570359" y="3868701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Rectangle 404"/>
          <p:cNvSpPr/>
          <p:nvPr/>
        </p:nvSpPr>
        <p:spPr>
          <a:xfrm>
            <a:off x="1925460" y="3863795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Rectangle 405"/>
          <p:cNvSpPr/>
          <p:nvPr/>
        </p:nvSpPr>
        <p:spPr>
          <a:xfrm>
            <a:off x="2279705" y="3863795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Rectangle 406"/>
          <p:cNvSpPr/>
          <p:nvPr/>
        </p:nvSpPr>
        <p:spPr>
          <a:xfrm>
            <a:off x="2636299" y="3863795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Rectangle 407"/>
          <p:cNvSpPr/>
          <p:nvPr/>
        </p:nvSpPr>
        <p:spPr>
          <a:xfrm>
            <a:off x="2976267" y="3863795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9" name="Group 408"/>
          <p:cNvGrpSpPr/>
          <p:nvPr/>
        </p:nvGrpSpPr>
        <p:grpSpPr>
          <a:xfrm>
            <a:off x="585942" y="4917348"/>
            <a:ext cx="2805852" cy="229786"/>
            <a:chOff x="5011083" y="1700673"/>
            <a:chExt cx="2805852" cy="229786"/>
          </a:xfrm>
        </p:grpSpPr>
        <p:sp>
          <p:nvSpPr>
            <p:cNvPr id="410" name="Rectangle 409"/>
            <p:cNvSpPr/>
            <p:nvPr/>
          </p:nvSpPr>
          <p:spPr>
            <a:xfrm>
              <a:off x="5011083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5359364" y="1700674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5711055" y="1700675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6062746" y="1705579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641784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6772092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7128686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747696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8" name="Rectangle 417"/>
          <p:cNvSpPr/>
          <p:nvPr/>
        </p:nvSpPr>
        <p:spPr>
          <a:xfrm>
            <a:off x="580611" y="51560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Rectangle 418"/>
          <p:cNvSpPr/>
          <p:nvPr/>
        </p:nvSpPr>
        <p:spPr>
          <a:xfrm>
            <a:off x="937205" y="515600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Rectangle 419"/>
          <p:cNvSpPr/>
          <p:nvPr/>
        </p:nvSpPr>
        <p:spPr>
          <a:xfrm>
            <a:off x="1288896" y="5156005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Rectangle 420"/>
          <p:cNvSpPr/>
          <p:nvPr/>
        </p:nvSpPr>
        <p:spPr>
          <a:xfrm>
            <a:off x="1648900" y="5152596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Rectangle 421"/>
          <p:cNvSpPr/>
          <p:nvPr/>
        </p:nvSpPr>
        <p:spPr>
          <a:xfrm>
            <a:off x="1995688" y="51560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Rectangle 422"/>
          <p:cNvSpPr/>
          <p:nvPr/>
        </p:nvSpPr>
        <p:spPr>
          <a:xfrm>
            <a:off x="2349933" y="51560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ectangle 423"/>
          <p:cNvSpPr/>
          <p:nvPr/>
        </p:nvSpPr>
        <p:spPr>
          <a:xfrm>
            <a:off x="2706527" y="51560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Rectangle 424"/>
          <p:cNvSpPr/>
          <p:nvPr/>
        </p:nvSpPr>
        <p:spPr>
          <a:xfrm>
            <a:off x="3054808" y="51560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6" name="Group 425"/>
          <p:cNvGrpSpPr/>
          <p:nvPr/>
        </p:nvGrpSpPr>
        <p:grpSpPr>
          <a:xfrm>
            <a:off x="585942" y="5392567"/>
            <a:ext cx="2805852" cy="229786"/>
            <a:chOff x="5011083" y="1700673"/>
            <a:chExt cx="2805852" cy="229786"/>
          </a:xfrm>
        </p:grpSpPr>
        <p:sp>
          <p:nvSpPr>
            <p:cNvPr id="427" name="Rectangle 426"/>
            <p:cNvSpPr/>
            <p:nvPr/>
          </p:nvSpPr>
          <p:spPr>
            <a:xfrm>
              <a:off x="5011083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5359364" y="1700674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5711055" y="1700675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062746" y="1705579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641784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>
              <a:off x="6772092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>
              <a:off x="7128686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>
              <a:off x="747696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5" name="Rectangle 434"/>
          <p:cNvSpPr/>
          <p:nvPr/>
        </p:nvSpPr>
        <p:spPr>
          <a:xfrm>
            <a:off x="584449" y="5629131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>
            <a:off x="941043" y="5637445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>
            <a:off x="1292734" y="5637446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>
            <a:off x="1644425" y="5634037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>
            <a:off x="1999526" y="563744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>
            <a:off x="2353771" y="563744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>
            <a:off x="2710365" y="563744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>
            <a:off x="3058646" y="563744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3" name="Group 442"/>
          <p:cNvGrpSpPr/>
          <p:nvPr/>
        </p:nvGrpSpPr>
        <p:grpSpPr>
          <a:xfrm>
            <a:off x="738342" y="5069748"/>
            <a:ext cx="2805852" cy="229786"/>
            <a:chOff x="5011083" y="1700673"/>
            <a:chExt cx="2805852" cy="229786"/>
          </a:xfrm>
        </p:grpSpPr>
        <p:sp>
          <p:nvSpPr>
            <p:cNvPr id="444" name="Rectangle 443"/>
            <p:cNvSpPr/>
            <p:nvPr/>
          </p:nvSpPr>
          <p:spPr>
            <a:xfrm>
              <a:off x="5011083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>
              <a:off x="5359364" y="1700674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>
              <a:off x="5711055" y="1700675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Rectangle 446"/>
            <p:cNvSpPr/>
            <p:nvPr/>
          </p:nvSpPr>
          <p:spPr>
            <a:xfrm>
              <a:off x="6062746" y="1705579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Rectangle 447"/>
            <p:cNvSpPr/>
            <p:nvPr/>
          </p:nvSpPr>
          <p:spPr>
            <a:xfrm>
              <a:off x="641784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6772092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7128686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747696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2" name="Rectangle 451"/>
          <p:cNvSpPr/>
          <p:nvPr/>
        </p:nvSpPr>
        <p:spPr>
          <a:xfrm>
            <a:off x="749637" y="53084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Rectangle 452"/>
          <p:cNvSpPr/>
          <p:nvPr/>
        </p:nvSpPr>
        <p:spPr>
          <a:xfrm>
            <a:off x="1089605" y="530840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Rectangle 453"/>
          <p:cNvSpPr/>
          <p:nvPr/>
        </p:nvSpPr>
        <p:spPr>
          <a:xfrm>
            <a:off x="1441296" y="5308405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Rectangle 454"/>
          <p:cNvSpPr/>
          <p:nvPr/>
        </p:nvSpPr>
        <p:spPr>
          <a:xfrm>
            <a:off x="1801300" y="5304996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Rectangle 455"/>
          <p:cNvSpPr/>
          <p:nvPr/>
        </p:nvSpPr>
        <p:spPr>
          <a:xfrm>
            <a:off x="2148088" y="53084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/>
          <p:cNvSpPr/>
          <p:nvPr/>
        </p:nvSpPr>
        <p:spPr>
          <a:xfrm>
            <a:off x="2502333" y="53084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Rectangle 457"/>
          <p:cNvSpPr/>
          <p:nvPr/>
        </p:nvSpPr>
        <p:spPr>
          <a:xfrm>
            <a:off x="2858927" y="53084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Rectangle 458"/>
          <p:cNvSpPr/>
          <p:nvPr/>
        </p:nvSpPr>
        <p:spPr>
          <a:xfrm>
            <a:off x="3207208" y="53084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0" name="Group 459"/>
          <p:cNvGrpSpPr/>
          <p:nvPr/>
        </p:nvGrpSpPr>
        <p:grpSpPr>
          <a:xfrm>
            <a:off x="746655" y="5544967"/>
            <a:ext cx="2797539" cy="229786"/>
            <a:chOff x="5019396" y="1700673"/>
            <a:chExt cx="2797539" cy="229786"/>
          </a:xfrm>
        </p:grpSpPr>
        <p:sp>
          <p:nvSpPr>
            <p:cNvPr id="461" name="Rectangle 460"/>
            <p:cNvSpPr/>
            <p:nvPr/>
          </p:nvSpPr>
          <p:spPr>
            <a:xfrm>
              <a:off x="5019396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5359364" y="1700674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5711055" y="1700675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/>
            <p:cNvSpPr/>
            <p:nvPr/>
          </p:nvSpPr>
          <p:spPr>
            <a:xfrm>
              <a:off x="6062746" y="1705579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641784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65"/>
            <p:cNvSpPr/>
            <p:nvPr/>
          </p:nvSpPr>
          <p:spPr>
            <a:xfrm>
              <a:off x="6772092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Rectangle 466"/>
            <p:cNvSpPr/>
            <p:nvPr/>
          </p:nvSpPr>
          <p:spPr>
            <a:xfrm>
              <a:off x="7128686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/>
            <p:cNvSpPr/>
            <p:nvPr/>
          </p:nvSpPr>
          <p:spPr>
            <a:xfrm>
              <a:off x="747696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9" name="Rectangle 468"/>
          <p:cNvSpPr/>
          <p:nvPr/>
        </p:nvSpPr>
        <p:spPr>
          <a:xfrm>
            <a:off x="745162" y="5781531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Rectangle 469"/>
          <p:cNvSpPr/>
          <p:nvPr/>
        </p:nvSpPr>
        <p:spPr>
          <a:xfrm>
            <a:off x="1093443" y="5789845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Rectangle 470"/>
          <p:cNvSpPr/>
          <p:nvPr/>
        </p:nvSpPr>
        <p:spPr>
          <a:xfrm>
            <a:off x="1445134" y="5789846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 471"/>
          <p:cNvSpPr/>
          <p:nvPr/>
        </p:nvSpPr>
        <p:spPr>
          <a:xfrm>
            <a:off x="1796825" y="5786437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Rectangle 472"/>
          <p:cNvSpPr/>
          <p:nvPr/>
        </p:nvSpPr>
        <p:spPr>
          <a:xfrm>
            <a:off x="2151926" y="578984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Rectangle 473"/>
          <p:cNvSpPr/>
          <p:nvPr/>
        </p:nvSpPr>
        <p:spPr>
          <a:xfrm>
            <a:off x="2506171" y="578984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Rectangle 474"/>
          <p:cNvSpPr/>
          <p:nvPr/>
        </p:nvSpPr>
        <p:spPr>
          <a:xfrm>
            <a:off x="2862765" y="578984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Rectangle 475"/>
          <p:cNvSpPr/>
          <p:nvPr/>
        </p:nvSpPr>
        <p:spPr>
          <a:xfrm>
            <a:off x="3211046" y="578984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Rectangle 476"/>
          <p:cNvSpPr/>
          <p:nvPr/>
        </p:nvSpPr>
        <p:spPr>
          <a:xfrm>
            <a:off x="890742" y="5222148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/>
          <p:cNvSpPr/>
          <p:nvPr/>
        </p:nvSpPr>
        <p:spPr>
          <a:xfrm>
            <a:off x="1239023" y="5222149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Rectangle 478"/>
          <p:cNvSpPr/>
          <p:nvPr/>
        </p:nvSpPr>
        <p:spPr>
          <a:xfrm>
            <a:off x="1590714" y="5222150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Rectangle 479"/>
          <p:cNvSpPr/>
          <p:nvPr/>
        </p:nvSpPr>
        <p:spPr>
          <a:xfrm>
            <a:off x="1942405" y="5218741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Rectangle 480"/>
          <p:cNvSpPr/>
          <p:nvPr/>
        </p:nvSpPr>
        <p:spPr>
          <a:xfrm>
            <a:off x="2297506" y="5222148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Rectangle 481"/>
          <p:cNvSpPr/>
          <p:nvPr/>
        </p:nvSpPr>
        <p:spPr>
          <a:xfrm>
            <a:off x="2651751" y="5222148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Rectangle 482"/>
          <p:cNvSpPr/>
          <p:nvPr/>
        </p:nvSpPr>
        <p:spPr>
          <a:xfrm>
            <a:off x="3008345" y="5222148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Rectangle 483"/>
          <p:cNvSpPr/>
          <p:nvPr/>
        </p:nvSpPr>
        <p:spPr>
          <a:xfrm>
            <a:off x="3356626" y="5222148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Rectangle 484"/>
          <p:cNvSpPr/>
          <p:nvPr/>
        </p:nvSpPr>
        <p:spPr>
          <a:xfrm>
            <a:off x="885411" y="54608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Rectangle 485"/>
          <p:cNvSpPr/>
          <p:nvPr/>
        </p:nvSpPr>
        <p:spPr>
          <a:xfrm>
            <a:off x="1242005" y="546080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Rectangle 486"/>
          <p:cNvSpPr/>
          <p:nvPr/>
        </p:nvSpPr>
        <p:spPr>
          <a:xfrm>
            <a:off x="1593696" y="5460805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Rectangle 487"/>
          <p:cNvSpPr/>
          <p:nvPr/>
        </p:nvSpPr>
        <p:spPr>
          <a:xfrm>
            <a:off x="1945387" y="5457396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Rectangle 488"/>
          <p:cNvSpPr/>
          <p:nvPr/>
        </p:nvSpPr>
        <p:spPr>
          <a:xfrm>
            <a:off x="2300488" y="54608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ectangle 489"/>
          <p:cNvSpPr/>
          <p:nvPr/>
        </p:nvSpPr>
        <p:spPr>
          <a:xfrm>
            <a:off x="2654733" y="54608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Rectangle 490"/>
          <p:cNvSpPr/>
          <p:nvPr/>
        </p:nvSpPr>
        <p:spPr>
          <a:xfrm>
            <a:off x="3011327" y="54608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Rectangle 491"/>
          <p:cNvSpPr/>
          <p:nvPr/>
        </p:nvSpPr>
        <p:spPr>
          <a:xfrm>
            <a:off x="3359608" y="54608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3" name="Group 492"/>
          <p:cNvGrpSpPr/>
          <p:nvPr/>
        </p:nvGrpSpPr>
        <p:grpSpPr>
          <a:xfrm>
            <a:off x="890742" y="5697367"/>
            <a:ext cx="2805852" cy="233195"/>
            <a:chOff x="5011083" y="1700673"/>
            <a:chExt cx="2805852" cy="233195"/>
          </a:xfrm>
        </p:grpSpPr>
        <p:sp>
          <p:nvSpPr>
            <p:cNvPr id="494" name="Rectangle 493"/>
            <p:cNvSpPr/>
            <p:nvPr/>
          </p:nvSpPr>
          <p:spPr>
            <a:xfrm>
              <a:off x="5011083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5359364" y="1700674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5719368" y="1708988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6071059" y="1705579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641784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6772092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/>
            <p:cNvSpPr/>
            <p:nvPr/>
          </p:nvSpPr>
          <p:spPr>
            <a:xfrm>
              <a:off x="7128686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747696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2" name="Rectangle 501"/>
          <p:cNvSpPr/>
          <p:nvPr/>
        </p:nvSpPr>
        <p:spPr>
          <a:xfrm>
            <a:off x="889249" y="5933931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Rectangle 502"/>
          <p:cNvSpPr/>
          <p:nvPr/>
        </p:nvSpPr>
        <p:spPr>
          <a:xfrm>
            <a:off x="1245843" y="5933932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Rectangle 503"/>
          <p:cNvSpPr/>
          <p:nvPr/>
        </p:nvSpPr>
        <p:spPr>
          <a:xfrm>
            <a:off x="1597534" y="593393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Rectangle 504"/>
          <p:cNvSpPr/>
          <p:nvPr/>
        </p:nvSpPr>
        <p:spPr>
          <a:xfrm>
            <a:off x="1949225" y="5938837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Rectangle 505"/>
          <p:cNvSpPr/>
          <p:nvPr/>
        </p:nvSpPr>
        <p:spPr>
          <a:xfrm>
            <a:off x="2296013" y="5933931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Rectangle 506"/>
          <p:cNvSpPr/>
          <p:nvPr/>
        </p:nvSpPr>
        <p:spPr>
          <a:xfrm>
            <a:off x="2650258" y="5933931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Rectangle 507"/>
          <p:cNvSpPr/>
          <p:nvPr/>
        </p:nvSpPr>
        <p:spPr>
          <a:xfrm>
            <a:off x="3006852" y="5933931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Rectangle 508"/>
          <p:cNvSpPr/>
          <p:nvPr/>
        </p:nvSpPr>
        <p:spPr>
          <a:xfrm>
            <a:off x="3355133" y="5933931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TextBox 509"/>
          <p:cNvSpPr txBox="1"/>
          <p:nvPr/>
        </p:nvSpPr>
        <p:spPr>
          <a:xfrm>
            <a:off x="1352155" y="2558307"/>
            <a:ext cx="79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511" name="TextBox 510"/>
          <p:cNvSpPr txBox="1"/>
          <p:nvPr/>
        </p:nvSpPr>
        <p:spPr>
          <a:xfrm>
            <a:off x="1585811" y="4450838"/>
            <a:ext cx="68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Array</a:t>
            </a:r>
            <a:endParaRPr lang="en-US" dirty="0"/>
          </a:p>
        </p:txBody>
      </p:sp>
      <p:sp>
        <p:nvSpPr>
          <p:cNvPr id="512" name="TextBox 511"/>
          <p:cNvSpPr txBox="1"/>
          <p:nvPr/>
        </p:nvSpPr>
        <p:spPr>
          <a:xfrm>
            <a:off x="866977" y="2899618"/>
            <a:ext cx="196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</a:t>
            </a:r>
            <a:r>
              <a:rPr lang="en-US" sz="1200" dirty="0" smtClean="0"/>
              <a:t>d, homogeneous</a:t>
            </a:r>
            <a:endParaRPr lang="en-US" sz="1200" dirty="0"/>
          </a:p>
        </p:txBody>
      </p:sp>
      <p:sp>
        <p:nvSpPr>
          <p:cNvPr id="513" name="TextBox 512"/>
          <p:cNvSpPr txBox="1"/>
          <p:nvPr/>
        </p:nvSpPr>
        <p:spPr>
          <a:xfrm>
            <a:off x="1004283" y="4681430"/>
            <a:ext cx="196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3d, homogeneous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58735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598983A-5ACF-3C46-AA6C-03770DF4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69" y="282266"/>
            <a:ext cx="1612900" cy="1257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5850A1E-7C83-894F-A3E5-C460D308153D}"/>
              </a:ext>
            </a:extLst>
          </p:cNvPr>
          <p:cNvSpPr txBox="1"/>
          <p:nvPr/>
        </p:nvSpPr>
        <p:spPr>
          <a:xfrm>
            <a:off x="3062689" y="883338"/>
            <a:ext cx="531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Packages: the power of R</a:t>
            </a:r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11FD760-8539-8F40-9EE8-87FD9E9394A8}"/>
              </a:ext>
            </a:extLst>
          </p:cNvPr>
          <p:cNvSpPr txBox="1"/>
          <p:nvPr/>
        </p:nvSpPr>
        <p:spPr>
          <a:xfrm>
            <a:off x="608481" y="2282390"/>
            <a:ext cx="7645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way for the R </a:t>
            </a:r>
            <a:r>
              <a:rPr lang="en-US" sz="2400" b="1" dirty="0" smtClean="0"/>
              <a:t>community</a:t>
            </a:r>
            <a:r>
              <a:rPr lang="en-US" sz="2400" dirty="0" smtClean="0"/>
              <a:t> to share functions and data sets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2B35BB-D6A5-5342-93DE-DB6944D25A1E}"/>
              </a:ext>
            </a:extLst>
          </p:cNvPr>
          <p:cNvSpPr txBox="1"/>
          <p:nvPr/>
        </p:nvSpPr>
        <p:spPr>
          <a:xfrm>
            <a:off x="220337" y="6391068"/>
            <a:ext cx="872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support.rstudio.com</a:t>
            </a:r>
            <a:r>
              <a:rPr lang="en-US" dirty="0"/>
              <a:t>/</a:t>
            </a:r>
            <a:r>
              <a:rPr lang="en-US" dirty="0" err="1"/>
              <a:t>hc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-us/articles/201057987-Quick-list-of-useful-R-packages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01933" y="3591460"/>
            <a:ext cx="1953314" cy="1961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Importing &amp; Exporting data</a:t>
            </a:r>
          </a:p>
          <a:p>
            <a:pPr algn="ctr"/>
            <a:r>
              <a:rPr lang="en-US" dirty="0" smtClean="0"/>
              <a:t>From </a:t>
            </a:r>
          </a:p>
          <a:p>
            <a:pPr algn="ctr"/>
            <a:r>
              <a:rPr lang="en-US" dirty="0" smtClean="0"/>
              <a:t>text files, excel, </a:t>
            </a:r>
            <a:r>
              <a:rPr lang="en-US" dirty="0" err="1" smtClean="0"/>
              <a:t>stata</a:t>
            </a:r>
            <a:r>
              <a:rPr lang="en-US" dirty="0" smtClean="0"/>
              <a:t>, SPSS , and databases</a:t>
            </a:r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85207" y="3591460"/>
            <a:ext cx="1953314" cy="196180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Data Modeling</a:t>
            </a:r>
          </a:p>
          <a:p>
            <a:pPr algn="ctr"/>
            <a:r>
              <a:rPr lang="en-US" dirty="0" smtClean="0"/>
              <a:t>Statistical tests</a:t>
            </a:r>
          </a:p>
          <a:p>
            <a:pPr algn="ctr"/>
            <a:r>
              <a:rPr lang="en-US" dirty="0" smtClean="0"/>
              <a:t>Linear &amp; non-linear models</a:t>
            </a:r>
          </a:p>
          <a:p>
            <a:pPr algn="ctr"/>
            <a:r>
              <a:rPr lang="en-US" dirty="0" smtClean="0"/>
              <a:t>Machine learning</a:t>
            </a:r>
          </a:p>
          <a:p>
            <a:pPr algn="ctr"/>
            <a:r>
              <a:rPr lang="en-US" dirty="0" smtClean="0"/>
              <a:t>Survival analysis</a:t>
            </a:r>
          </a:p>
          <a:p>
            <a:pPr algn="ctr"/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5668481" y="3581859"/>
            <a:ext cx="1953314" cy="19618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Data Sharing</a:t>
            </a:r>
          </a:p>
          <a:p>
            <a:pPr algn="ctr"/>
            <a:r>
              <a:rPr lang="en-US" dirty="0" smtClean="0"/>
              <a:t>Plotting, interactive plots, reporting with markdown and shinny apps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153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9575" y="186886"/>
            <a:ext cx="87336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Data Structures</a:t>
            </a:r>
            <a:endParaRPr lang="en-US" sz="4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580038" y="1977615"/>
            <a:ext cx="2805852" cy="224882"/>
            <a:chOff x="319935" y="1650812"/>
            <a:chExt cx="2805852" cy="224882"/>
          </a:xfrm>
        </p:grpSpPr>
        <p:sp>
          <p:nvSpPr>
            <p:cNvPr id="4" name="Rectangle 3"/>
            <p:cNvSpPr/>
            <p:nvPr/>
          </p:nvSpPr>
          <p:spPr>
            <a:xfrm>
              <a:off x="319935" y="165081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45</a:t>
              </a:r>
              <a:endParaRPr lang="en-US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1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68216" y="165081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56</a:t>
              </a:r>
              <a:endParaRPr lang="en-US" sz="11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2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19907" y="1650814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62</a:t>
              </a:r>
              <a:endParaRPr lang="en-US" sz="10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3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71598" y="1650812"/>
              <a:ext cx="339968" cy="221472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92</a:t>
              </a:r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4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726699" y="165081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23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080944" y="165081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39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6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37538" y="165081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67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85819" y="165081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84</a:t>
              </a:r>
              <a:endParaRPr lang="en-US" sz="1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8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82" name="TextBox 281"/>
          <p:cNvSpPr txBox="1"/>
          <p:nvPr/>
        </p:nvSpPr>
        <p:spPr>
          <a:xfrm>
            <a:off x="3436874" y="1475948"/>
            <a:ext cx="79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Vector</a:t>
            </a:r>
            <a:endParaRPr lang="en-US"/>
          </a:p>
        </p:txBody>
      </p:sp>
      <p:sp>
        <p:nvSpPr>
          <p:cNvPr id="287" name="TextBox 286"/>
          <p:cNvSpPr txBox="1"/>
          <p:nvPr/>
        </p:nvSpPr>
        <p:spPr>
          <a:xfrm>
            <a:off x="2886829" y="1712108"/>
            <a:ext cx="196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1d, homogeneous</a:t>
            </a:r>
            <a:endParaRPr lang="en-US" sz="1200" dirty="0"/>
          </a:p>
        </p:txBody>
      </p:sp>
      <p:sp>
        <p:nvSpPr>
          <p:cNvPr id="357" name="TextBox 356"/>
          <p:cNvSpPr txBox="1"/>
          <p:nvPr/>
        </p:nvSpPr>
        <p:spPr>
          <a:xfrm>
            <a:off x="2871660" y="3282797"/>
            <a:ext cx="203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Dataframe</a:t>
            </a:r>
            <a:r>
              <a:rPr lang="en-US" dirty="0" smtClean="0"/>
              <a:t>  &amp; </a:t>
            </a:r>
            <a:r>
              <a:rPr lang="en-US" dirty="0" err="1" smtClean="0"/>
              <a:t>tibble</a:t>
            </a:r>
            <a:endParaRPr lang="en-US" dirty="0"/>
          </a:p>
        </p:txBody>
      </p:sp>
      <p:sp>
        <p:nvSpPr>
          <p:cNvPr id="359" name="TextBox 358"/>
          <p:cNvSpPr txBox="1"/>
          <p:nvPr/>
        </p:nvSpPr>
        <p:spPr>
          <a:xfrm>
            <a:off x="2809472" y="3589017"/>
            <a:ext cx="196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2d,heterogeneous</a:t>
            </a:r>
            <a:endParaRPr lang="en-US" sz="1200" dirty="0"/>
          </a:p>
        </p:txBody>
      </p:sp>
      <p:grpSp>
        <p:nvGrpSpPr>
          <p:cNvPr id="2" name="Group 1"/>
          <p:cNvGrpSpPr/>
          <p:nvPr/>
        </p:nvGrpSpPr>
        <p:grpSpPr>
          <a:xfrm>
            <a:off x="2582548" y="3694586"/>
            <a:ext cx="3236740" cy="1305228"/>
            <a:chOff x="5167741" y="2045811"/>
            <a:chExt cx="3236740" cy="1305228"/>
          </a:xfrm>
        </p:grpSpPr>
        <p:grpSp>
          <p:nvGrpSpPr>
            <p:cNvPr id="292" name="Group 291"/>
            <p:cNvGrpSpPr/>
            <p:nvPr/>
          </p:nvGrpSpPr>
          <p:grpSpPr>
            <a:xfrm>
              <a:off x="5167741" y="2401157"/>
              <a:ext cx="695069" cy="944977"/>
              <a:chOff x="545871" y="3307244"/>
              <a:chExt cx="695069" cy="944977"/>
            </a:xfrm>
            <a:solidFill>
              <a:srgbClr val="00B0F0"/>
            </a:solidFill>
          </p:grpSpPr>
          <p:sp>
            <p:nvSpPr>
              <p:cNvPr id="293" name="Rectangle 292"/>
              <p:cNvSpPr/>
              <p:nvPr/>
            </p:nvSpPr>
            <p:spPr>
              <a:xfrm>
                <a:off x="545871" y="3307244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a</a:t>
                </a:r>
                <a:endParaRPr lang="en-US" sz="900" dirty="0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894152" y="3307245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cat</a:t>
                </a:r>
                <a:endParaRPr lang="en-US" sz="900" dirty="0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548853" y="3545899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b</a:t>
                </a:r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897134" y="3545900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/>
                  <a:t>dog</a:t>
                </a:r>
                <a:endParaRPr lang="en-US" sz="800" dirty="0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545871" y="3790776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c</a:t>
                </a:r>
                <a:endParaRPr lang="en-US" sz="900" dirty="0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894152" y="3790777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bat</a:t>
                </a:r>
                <a:endParaRPr lang="en-US" sz="900" dirty="0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552691" y="4027340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d</a:t>
                </a:r>
                <a:endParaRPr lang="en-US" sz="900" dirty="0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900972" y="4027341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/>
                  <a:t>bee</a:t>
                </a:r>
                <a:endParaRPr lang="en-US" sz="800" dirty="0"/>
              </a:p>
            </p:txBody>
          </p:sp>
        </p:grpSp>
        <p:grpSp>
          <p:nvGrpSpPr>
            <p:cNvPr id="301" name="Group 300"/>
            <p:cNvGrpSpPr/>
            <p:nvPr/>
          </p:nvGrpSpPr>
          <p:grpSpPr>
            <a:xfrm>
              <a:off x="5866220" y="2397750"/>
              <a:ext cx="699972" cy="953289"/>
              <a:chOff x="1244350" y="3303837"/>
              <a:chExt cx="699972" cy="953289"/>
            </a:xfrm>
          </p:grpSpPr>
          <p:sp>
            <p:nvSpPr>
              <p:cNvPr id="302" name="Rectangle 301"/>
              <p:cNvSpPr/>
              <p:nvPr/>
            </p:nvSpPr>
            <p:spPr>
              <a:xfrm>
                <a:off x="1245843" y="3307246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23</a:t>
                </a:r>
                <a:endParaRPr lang="en-US" sz="900" dirty="0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1597534" y="3303837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1248825" y="3545901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34</a:t>
                </a:r>
                <a:endParaRPr lang="en-US" sz="900" dirty="0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1600516" y="3550805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1245843" y="3790778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5</a:t>
                </a:r>
                <a:endParaRPr lang="en-US" sz="900" dirty="0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1597534" y="3787369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1244350" y="4027342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0.4</a:t>
                </a:r>
                <a:endParaRPr lang="en-US" sz="900" dirty="0"/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1604354" y="4032246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6573012" y="2401157"/>
              <a:ext cx="344443" cy="944976"/>
              <a:chOff x="1951142" y="3307244"/>
              <a:chExt cx="344443" cy="944976"/>
            </a:xfrm>
            <a:solidFill>
              <a:srgbClr val="92D050"/>
            </a:solidFill>
          </p:grpSpPr>
          <p:sp>
            <p:nvSpPr>
              <p:cNvPr id="311" name="Rectangle 310"/>
              <p:cNvSpPr/>
              <p:nvPr/>
            </p:nvSpPr>
            <p:spPr>
              <a:xfrm>
                <a:off x="1952635" y="3307244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1955617" y="3545899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1952635" y="3790776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1951142" y="4027340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6923419" y="2401157"/>
              <a:ext cx="1050174" cy="944976"/>
              <a:chOff x="2301549" y="3307244"/>
              <a:chExt cx="1050174" cy="944976"/>
            </a:xfrm>
          </p:grpSpPr>
          <p:sp>
            <p:nvSpPr>
              <p:cNvPr id="316" name="Rectangle 315"/>
              <p:cNvSpPr/>
              <p:nvPr/>
            </p:nvSpPr>
            <p:spPr>
              <a:xfrm>
                <a:off x="2306880" y="3307244"/>
                <a:ext cx="339968" cy="22488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2663474" y="3307244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3011755" y="3307244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2301549" y="3545899"/>
                <a:ext cx="339968" cy="22488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2658143" y="3545899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3006424" y="3545899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2306880" y="3790776"/>
                <a:ext cx="339968" cy="22488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2663474" y="3790776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4" name="Rectangle 323"/>
              <p:cNvSpPr/>
              <p:nvPr/>
            </p:nvSpPr>
            <p:spPr>
              <a:xfrm>
                <a:off x="3011755" y="3790776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2305387" y="4027340"/>
                <a:ext cx="339968" cy="22488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2661981" y="4027340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3010262" y="4027340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cxnSp>
          <p:nvCxnSpPr>
            <p:cNvPr id="363" name="Straight Arrow Connector 362"/>
            <p:cNvCxnSpPr/>
            <p:nvPr/>
          </p:nvCxnSpPr>
          <p:spPr>
            <a:xfrm>
              <a:off x="7722591" y="2233963"/>
              <a:ext cx="94395" cy="1606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/>
            <p:cNvCxnSpPr/>
            <p:nvPr/>
          </p:nvCxnSpPr>
          <p:spPr>
            <a:xfrm flipH="1">
              <a:off x="7525858" y="2236738"/>
              <a:ext cx="94395" cy="1606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9" name="Group 368"/>
            <p:cNvGrpSpPr/>
            <p:nvPr/>
          </p:nvGrpSpPr>
          <p:grpSpPr>
            <a:xfrm rot="5400000">
              <a:off x="7925987" y="2794734"/>
              <a:ext cx="291128" cy="163472"/>
              <a:chOff x="8758911" y="2386363"/>
              <a:chExt cx="291128" cy="163472"/>
            </a:xfrm>
          </p:grpSpPr>
          <p:cxnSp>
            <p:nvCxnSpPr>
              <p:cNvPr id="367" name="Straight Arrow Connector 366"/>
              <p:cNvCxnSpPr/>
              <p:nvPr/>
            </p:nvCxnSpPr>
            <p:spPr>
              <a:xfrm>
                <a:off x="8955644" y="2386363"/>
                <a:ext cx="94395" cy="160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Arrow Connector 367"/>
              <p:cNvCxnSpPr/>
              <p:nvPr/>
            </p:nvCxnSpPr>
            <p:spPr>
              <a:xfrm flipH="1">
                <a:off x="8758911" y="2389138"/>
                <a:ext cx="94395" cy="160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0" name="TextBox 369"/>
            <p:cNvSpPr txBox="1"/>
            <p:nvPr/>
          </p:nvSpPr>
          <p:spPr>
            <a:xfrm>
              <a:off x="7368696" y="2045811"/>
              <a:ext cx="6222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c</a:t>
              </a:r>
              <a:r>
                <a:rPr lang="en-US" sz="1000" dirty="0" smtClean="0">
                  <a:solidFill>
                    <a:schemeClr val="accent1"/>
                  </a:solidFill>
                </a:rPr>
                <a:t>olumns</a:t>
              </a:r>
              <a:endParaRPr lang="en-US" sz="1000" dirty="0">
                <a:solidFill>
                  <a:schemeClr val="accent1"/>
                </a:solidFill>
              </a:endParaRPr>
            </a:p>
          </p:txBody>
        </p:sp>
        <p:sp>
          <p:nvSpPr>
            <p:cNvPr id="371" name="TextBox 370"/>
            <p:cNvSpPr txBox="1"/>
            <p:nvPr/>
          </p:nvSpPr>
          <p:spPr>
            <a:xfrm rot="5400000">
              <a:off x="8022614" y="2739386"/>
              <a:ext cx="4867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accent1"/>
                  </a:solidFill>
                </a:rPr>
                <a:t>rows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2277721" y="2213442"/>
            <a:ext cx="3178434" cy="228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537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9575" y="186886"/>
            <a:ext cx="87336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Data Structures</a:t>
            </a:r>
            <a:endParaRPr lang="en-US" sz="4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508689" y="2268453"/>
            <a:ext cx="2805852" cy="224882"/>
            <a:chOff x="319935" y="1650812"/>
            <a:chExt cx="2805852" cy="224882"/>
          </a:xfrm>
        </p:grpSpPr>
        <p:sp>
          <p:nvSpPr>
            <p:cNvPr id="4" name="Rectangle 3"/>
            <p:cNvSpPr/>
            <p:nvPr/>
          </p:nvSpPr>
          <p:spPr>
            <a:xfrm>
              <a:off x="319935" y="165081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45</a:t>
              </a:r>
              <a:endParaRPr lang="en-US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1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68216" y="165081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56</a:t>
              </a:r>
              <a:endParaRPr lang="en-US" sz="11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2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19907" y="1650814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62</a:t>
              </a:r>
              <a:endParaRPr lang="en-US" sz="10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3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71598" y="1655718"/>
              <a:ext cx="339968" cy="21997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92</a:t>
              </a:r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4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726699" y="165081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23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080944" y="165081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39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6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37538" y="165081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67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85819" y="165081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84</a:t>
              </a:r>
              <a:endParaRPr lang="en-US" sz="1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8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82" name="TextBox 281"/>
          <p:cNvSpPr txBox="1"/>
          <p:nvPr/>
        </p:nvSpPr>
        <p:spPr>
          <a:xfrm>
            <a:off x="3365525" y="1766786"/>
            <a:ext cx="79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Vector</a:t>
            </a:r>
            <a:endParaRPr lang="en-US"/>
          </a:p>
        </p:txBody>
      </p:sp>
      <p:sp>
        <p:nvSpPr>
          <p:cNvPr id="287" name="TextBox 286"/>
          <p:cNvSpPr txBox="1"/>
          <p:nvPr/>
        </p:nvSpPr>
        <p:spPr>
          <a:xfrm>
            <a:off x="2815480" y="2002946"/>
            <a:ext cx="196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1d, homogeneous</a:t>
            </a:r>
            <a:endParaRPr lang="en-US" sz="1200" dirty="0"/>
          </a:p>
        </p:txBody>
      </p:sp>
      <p:sp>
        <p:nvSpPr>
          <p:cNvPr id="357" name="TextBox 356"/>
          <p:cNvSpPr txBox="1"/>
          <p:nvPr/>
        </p:nvSpPr>
        <p:spPr>
          <a:xfrm>
            <a:off x="2811388" y="3521012"/>
            <a:ext cx="203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Dataframe</a:t>
            </a:r>
            <a:r>
              <a:rPr lang="en-US" dirty="0" smtClean="0"/>
              <a:t>  &amp; </a:t>
            </a:r>
            <a:r>
              <a:rPr lang="en-US" dirty="0" err="1" smtClean="0"/>
              <a:t>tibble</a:t>
            </a:r>
            <a:endParaRPr lang="en-US" dirty="0"/>
          </a:p>
        </p:txBody>
      </p:sp>
      <p:sp>
        <p:nvSpPr>
          <p:cNvPr id="359" name="TextBox 358"/>
          <p:cNvSpPr txBox="1"/>
          <p:nvPr/>
        </p:nvSpPr>
        <p:spPr>
          <a:xfrm>
            <a:off x="2749200" y="3827232"/>
            <a:ext cx="196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2d,heterogeneous</a:t>
            </a:r>
            <a:endParaRPr lang="en-US" sz="1200" dirty="0"/>
          </a:p>
        </p:txBody>
      </p:sp>
      <p:grpSp>
        <p:nvGrpSpPr>
          <p:cNvPr id="2" name="Group 1"/>
          <p:cNvGrpSpPr/>
          <p:nvPr/>
        </p:nvGrpSpPr>
        <p:grpSpPr>
          <a:xfrm>
            <a:off x="2516945" y="3932801"/>
            <a:ext cx="3242071" cy="1305228"/>
            <a:chOff x="5162410" y="2045811"/>
            <a:chExt cx="3242071" cy="1305228"/>
          </a:xfrm>
        </p:grpSpPr>
        <p:grpSp>
          <p:nvGrpSpPr>
            <p:cNvPr id="292" name="Group 291"/>
            <p:cNvGrpSpPr/>
            <p:nvPr/>
          </p:nvGrpSpPr>
          <p:grpSpPr>
            <a:xfrm>
              <a:off x="5162410" y="2401157"/>
              <a:ext cx="700400" cy="944977"/>
              <a:chOff x="540540" y="3307244"/>
              <a:chExt cx="700400" cy="944977"/>
            </a:xfrm>
            <a:solidFill>
              <a:srgbClr val="00B0F0"/>
            </a:solidFill>
          </p:grpSpPr>
          <p:sp>
            <p:nvSpPr>
              <p:cNvPr id="293" name="Rectangle 292"/>
              <p:cNvSpPr/>
              <p:nvPr/>
            </p:nvSpPr>
            <p:spPr>
              <a:xfrm>
                <a:off x="545871" y="3307244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a</a:t>
                </a:r>
                <a:endParaRPr lang="en-US" sz="900" dirty="0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894152" y="3307245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cat</a:t>
                </a:r>
                <a:endParaRPr lang="en-US" sz="900" dirty="0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540540" y="3545899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b</a:t>
                </a:r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897134" y="3545900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/>
                  <a:t>dog</a:t>
                </a:r>
                <a:endParaRPr lang="en-US" sz="800" dirty="0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545871" y="3782463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c</a:t>
                </a:r>
                <a:endParaRPr lang="en-US" sz="900" dirty="0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894152" y="3782464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bat</a:t>
                </a:r>
                <a:endParaRPr lang="en-US" sz="900" dirty="0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544378" y="4027340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d</a:t>
                </a:r>
                <a:endParaRPr lang="en-US" sz="900" dirty="0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900972" y="4027341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/>
                  <a:t>bee</a:t>
                </a:r>
                <a:endParaRPr lang="en-US" sz="800" dirty="0"/>
              </a:p>
            </p:txBody>
          </p:sp>
        </p:grpSp>
        <p:grpSp>
          <p:nvGrpSpPr>
            <p:cNvPr id="301" name="Group 300"/>
            <p:cNvGrpSpPr/>
            <p:nvPr/>
          </p:nvGrpSpPr>
          <p:grpSpPr>
            <a:xfrm>
              <a:off x="5866220" y="2401159"/>
              <a:ext cx="696134" cy="949880"/>
              <a:chOff x="1244350" y="3307246"/>
              <a:chExt cx="696134" cy="949880"/>
            </a:xfrm>
          </p:grpSpPr>
          <p:sp>
            <p:nvSpPr>
              <p:cNvPr id="302" name="Rectangle 301"/>
              <p:cNvSpPr/>
              <p:nvPr/>
            </p:nvSpPr>
            <p:spPr>
              <a:xfrm>
                <a:off x="1245843" y="3307246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23</a:t>
                </a:r>
                <a:endParaRPr lang="en-US" sz="900" dirty="0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1597534" y="3312150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1248825" y="3545901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34</a:t>
                </a:r>
                <a:endParaRPr lang="en-US" sz="900" dirty="0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1600516" y="3550805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1245843" y="3782465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5</a:t>
                </a:r>
                <a:endParaRPr lang="en-US" sz="900" dirty="0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1597534" y="3787369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1244350" y="4027342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0.4</a:t>
                </a:r>
                <a:endParaRPr lang="en-US" sz="900" dirty="0"/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1596041" y="4032246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6573012" y="2401157"/>
              <a:ext cx="344443" cy="944976"/>
              <a:chOff x="1951142" y="3307244"/>
              <a:chExt cx="344443" cy="944976"/>
            </a:xfrm>
            <a:solidFill>
              <a:srgbClr val="92D050"/>
            </a:solidFill>
          </p:grpSpPr>
          <p:sp>
            <p:nvSpPr>
              <p:cNvPr id="311" name="Rectangle 310"/>
              <p:cNvSpPr/>
              <p:nvPr/>
            </p:nvSpPr>
            <p:spPr>
              <a:xfrm>
                <a:off x="1952635" y="3307244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1955617" y="3545899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1952635" y="3782463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1951142" y="4027340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6923419" y="2401157"/>
              <a:ext cx="1053156" cy="944976"/>
              <a:chOff x="2301549" y="3307244"/>
              <a:chExt cx="1053156" cy="944976"/>
            </a:xfrm>
          </p:grpSpPr>
          <p:sp>
            <p:nvSpPr>
              <p:cNvPr id="316" name="Rectangle 315"/>
              <p:cNvSpPr/>
              <p:nvPr/>
            </p:nvSpPr>
            <p:spPr>
              <a:xfrm>
                <a:off x="2306880" y="3307244"/>
                <a:ext cx="339968" cy="22488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2663474" y="3307244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3011755" y="3307244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2301549" y="3545899"/>
                <a:ext cx="339968" cy="22488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2658143" y="3545899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3014737" y="3545899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2306880" y="3782463"/>
                <a:ext cx="339968" cy="22488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2663474" y="3782463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4" name="Rectangle 323"/>
              <p:cNvSpPr/>
              <p:nvPr/>
            </p:nvSpPr>
            <p:spPr>
              <a:xfrm>
                <a:off x="3011755" y="3782463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2305387" y="4027340"/>
                <a:ext cx="339968" cy="22488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2661981" y="4027340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3010262" y="4027340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cxnSp>
          <p:nvCxnSpPr>
            <p:cNvPr id="363" name="Straight Arrow Connector 362"/>
            <p:cNvCxnSpPr/>
            <p:nvPr/>
          </p:nvCxnSpPr>
          <p:spPr>
            <a:xfrm>
              <a:off x="7722591" y="2233963"/>
              <a:ext cx="94395" cy="1606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/>
            <p:cNvCxnSpPr/>
            <p:nvPr/>
          </p:nvCxnSpPr>
          <p:spPr>
            <a:xfrm flipH="1">
              <a:off x="7525858" y="2236738"/>
              <a:ext cx="94395" cy="1606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9" name="Group 368"/>
            <p:cNvGrpSpPr/>
            <p:nvPr/>
          </p:nvGrpSpPr>
          <p:grpSpPr>
            <a:xfrm rot="5400000">
              <a:off x="7925987" y="2794734"/>
              <a:ext cx="291128" cy="163472"/>
              <a:chOff x="8758911" y="2386363"/>
              <a:chExt cx="291128" cy="163472"/>
            </a:xfrm>
          </p:grpSpPr>
          <p:cxnSp>
            <p:nvCxnSpPr>
              <p:cNvPr id="367" name="Straight Arrow Connector 366"/>
              <p:cNvCxnSpPr/>
              <p:nvPr/>
            </p:nvCxnSpPr>
            <p:spPr>
              <a:xfrm>
                <a:off x="8955644" y="2386363"/>
                <a:ext cx="94395" cy="160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Arrow Connector 367"/>
              <p:cNvCxnSpPr/>
              <p:nvPr/>
            </p:nvCxnSpPr>
            <p:spPr>
              <a:xfrm flipH="1">
                <a:off x="8758911" y="2389138"/>
                <a:ext cx="94395" cy="160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0" name="TextBox 369"/>
            <p:cNvSpPr txBox="1"/>
            <p:nvPr/>
          </p:nvSpPr>
          <p:spPr>
            <a:xfrm>
              <a:off x="7368696" y="2045811"/>
              <a:ext cx="6222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c</a:t>
              </a:r>
              <a:r>
                <a:rPr lang="en-US" sz="1000" dirty="0" smtClean="0">
                  <a:solidFill>
                    <a:schemeClr val="accent1"/>
                  </a:solidFill>
                </a:rPr>
                <a:t>olumns</a:t>
              </a:r>
              <a:endParaRPr lang="en-US" sz="1000" dirty="0">
                <a:solidFill>
                  <a:schemeClr val="accent1"/>
                </a:solidFill>
              </a:endParaRPr>
            </a:p>
          </p:txBody>
        </p:sp>
        <p:sp>
          <p:nvSpPr>
            <p:cNvPr id="371" name="TextBox 370"/>
            <p:cNvSpPr txBox="1"/>
            <p:nvPr/>
          </p:nvSpPr>
          <p:spPr>
            <a:xfrm rot="5400000">
              <a:off x="8022614" y="2739386"/>
              <a:ext cx="4867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accent1"/>
                  </a:solidFill>
                </a:rPr>
                <a:t>rows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522103" y="4126582"/>
            <a:ext cx="1018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1,1          1,2          1,3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208891" y="4285442"/>
            <a:ext cx="48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1,1 </a:t>
            </a:r>
          </a:p>
          <a:p>
            <a:r>
              <a:rPr lang="en-US" sz="800" dirty="0" smtClean="0"/>
              <a:t>         2,1          </a:t>
            </a:r>
          </a:p>
          <a:p>
            <a:endParaRPr lang="en-US" sz="800" dirty="0" smtClean="0"/>
          </a:p>
          <a:p>
            <a:r>
              <a:rPr lang="en-US" sz="800" dirty="0" smtClean="0"/>
              <a:t>3,1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2022637" y="4065083"/>
            <a:ext cx="570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accent1"/>
                </a:solidFill>
              </a:rPr>
              <a:t>row,col</a:t>
            </a:r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1963508" y="2417780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accent1"/>
                </a:solidFill>
              </a:rPr>
              <a:t>Index</a:t>
            </a:r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1583433" y="4082004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1"/>
                </a:solidFill>
              </a:rPr>
              <a:t>Index =</a:t>
            </a:r>
            <a:endParaRPr lang="en-US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705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89308A-00A9-434E-A753-DB6206FE7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84" y="2179860"/>
            <a:ext cx="7886700" cy="27970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/>
              <a:t>RStudio</a:t>
            </a:r>
            <a:r>
              <a:rPr lang="en-US" sz="2400" dirty="0" smtClean="0"/>
              <a:t> </a:t>
            </a:r>
            <a:r>
              <a:rPr lang="en-US" sz="2400" dirty="0"/>
              <a:t>is an Integrated Development Environment (IDE) that allows users to run R in a more user-friendly way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F173643-1D5D-484E-8FB0-1AEC973C7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70" y="3578397"/>
            <a:ext cx="1319690" cy="102873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1C1D5508-C1CF-EC40-A258-57561BBAEF24}"/>
              </a:ext>
            </a:extLst>
          </p:cNvPr>
          <p:cNvSpPr txBox="1">
            <a:spLocks/>
          </p:cNvSpPr>
          <p:nvPr/>
        </p:nvSpPr>
        <p:spPr>
          <a:xfrm>
            <a:off x="2274570" y="749610"/>
            <a:ext cx="616284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/>
              <a:t>What </a:t>
            </a:r>
            <a:r>
              <a:rPr lang="en-US" b="1" dirty="0"/>
              <a:t>is RStudio?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DE3EA4-0171-8541-8E61-5C74786EF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54" y="253972"/>
            <a:ext cx="1350716" cy="1350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BDE3EA4-0171-8541-8E61-5C74786EF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385" y="3470643"/>
            <a:ext cx="1105169" cy="11051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80810" y="3865024"/>
            <a:ext cx="320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+</a:t>
            </a:r>
            <a:endParaRPr lang="en-US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B74DAD6-6EE1-FB49-9A66-5BE819CBA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77" b="34137"/>
          <a:stretch/>
        </p:blipFill>
        <p:spPr>
          <a:xfrm>
            <a:off x="670214" y="4749012"/>
            <a:ext cx="7863840" cy="20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1643" y="2876204"/>
            <a:ext cx="8404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Let’s open </a:t>
            </a:r>
            <a:r>
              <a:rPr lang="en-US" sz="4000" dirty="0" err="1" smtClean="0"/>
              <a:t>Rstudio</a:t>
            </a:r>
            <a:r>
              <a:rPr lang="en-US" sz="4000" dirty="0" smtClean="0"/>
              <a:t> and get to know it !!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29579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AD900F-BF80-9F46-A48B-C3828F5C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26" y="0"/>
            <a:ext cx="7886700" cy="857250"/>
          </a:xfrm>
        </p:spPr>
        <p:txBody>
          <a:bodyPr/>
          <a:lstStyle/>
          <a:p>
            <a:r>
              <a:rPr lang="en-US" dirty="0"/>
              <a:t>RStudio looks like this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51A2588-2EC3-8647-BC9B-C5A0A945F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4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AD900F-BF80-9F46-A48B-C3828F5C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26" y="0"/>
            <a:ext cx="7886700" cy="857250"/>
          </a:xfrm>
        </p:spPr>
        <p:txBody>
          <a:bodyPr/>
          <a:lstStyle/>
          <a:p>
            <a:r>
              <a:rPr lang="en-US" dirty="0"/>
              <a:t>RStudio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51A2588-2EC3-8647-BC9B-C5A0A945F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68A5147-29F4-9B4A-9F83-5CBAD8B5CD60}"/>
              </a:ext>
            </a:extLst>
          </p:cNvPr>
          <p:cNvSpPr txBox="1"/>
          <p:nvPr/>
        </p:nvSpPr>
        <p:spPr>
          <a:xfrm>
            <a:off x="6224530" y="1773716"/>
            <a:ext cx="1200839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61B8BA9-EBE2-3E4A-A76F-28F232008105}"/>
              </a:ext>
            </a:extLst>
          </p:cNvPr>
          <p:cNvSpPr txBox="1"/>
          <p:nvPr/>
        </p:nvSpPr>
        <p:spPr>
          <a:xfrm>
            <a:off x="1718633" y="2058589"/>
            <a:ext cx="892366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Script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4074B9-76E9-AA43-9216-DC6AE783CD5C}"/>
              </a:ext>
            </a:extLst>
          </p:cNvPr>
          <p:cNvSpPr txBox="1"/>
          <p:nvPr/>
        </p:nvSpPr>
        <p:spPr>
          <a:xfrm>
            <a:off x="2421875" y="4933721"/>
            <a:ext cx="1896737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Environment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54B5F92-B24F-694F-820C-A57FB54B0513}"/>
              </a:ext>
            </a:extLst>
          </p:cNvPr>
          <p:cNvSpPr txBox="1"/>
          <p:nvPr/>
        </p:nvSpPr>
        <p:spPr>
          <a:xfrm>
            <a:off x="6652352" y="4160955"/>
            <a:ext cx="949287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442226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AD900F-BF80-9F46-A48B-C3828F5C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26" y="0"/>
            <a:ext cx="7886700" cy="857250"/>
          </a:xfrm>
        </p:spPr>
        <p:txBody>
          <a:bodyPr/>
          <a:lstStyle/>
          <a:p>
            <a:r>
              <a:rPr lang="en-US" dirty="0"/>
              <a:t>RStudio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51A2588-2EC3-8647-BC9B-C5A0A945F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68A5147-29F4-9B4A-9F83-5CBAD8B5CD60}"/>
              </a:ext>
            </a:extLst>
          </p:cNvPr>
          <p:cNvSpPr txBox="1"/>
          <p:nvPr/>
        </p:nvSpPr>
        <p:spPr>
          <a:xfrm>
            <a:off x="6224530" y="1773716"/>
            <a:ext cx="1200839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61B8BA9-EBE2-3E4A-A76F-28F232008105}"/>
              </a:ext>
            </a:extLst>
          </p:cNvPr>
          <p:cNvSpPr txBox="1"/>
          <p:nvPr/>
        </p:nvSpPr>
        <p:spPr>
          <a:xfrm>
            <a:off x="1718633" y="2058589"/>
            <a:ext cx="892366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Script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4074B9-76E9-AA43-9216-DC6AE783CD5C}"/>
              </a:ext>
            </a:extLst>
          </p:cNvPr>
          <p:cNvSpPr txBox="1"/>
          <p:nvPr/>
        </p:nvSpPr>
        <p:spPr>
          <a:xfrm>
            <a:off x="2421875" y="4933721"/>
            <a:ext cx="1896737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Environment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54B5F92-B24F-694F-820C-A57FB54B0513}"/>
              </a:ext>
            </a:extLst>
          </p:cNvPr>
          <p:cNvSpPr txBox="1"/>
          <p:nvPr/>
        </p:nvSpPr>
        <p:spPr>
          <a:xfrm>
            <a:off x="6652352" y="4160955"/>
            <a:ext cx="949287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Plots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xmlns="" id="{A9DB2CFF-B74A-A04A-A880-AF5CDFAF595F}"/>
              </a:ext>
            </a:extLst>
          </p:cNvPr>
          <p:cNvSpPr/>
          <p:nvPr/>
        </p:nvSpPr>
        <p:spPr>
          <a:xfrm rot="7135253">
            <a:off x="344956" y="3565256"/>
            <a:ext cx="1520328" cy="56186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xmlns="" id="{1E4E9372-697F-3445-8F22-CB8C37A07224}"/>
              </a:ext>
            </a:extLst>
          </p:cNvPr>
          <p:cNvSpPr/>
          <p:nvPr/>
        </p:nvSpPr>
        <p:spPr>
          <a:xfrm rot="3456828">
            <a:off x="3425328" y="2803644"/>
            <a:ext cx="1520328" cy="56186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75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5BBE63B-A9C0-FB4B-B425-B31BE8B48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539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8B5DE20-267A-6E46-BED8-65213EB541FB}"/>
              </a:ext>
            </a:extLst>
          </p:cNvPr>
          <p:cNvSpPr txBox="1"/>
          <p:nvPr/>
        </p:nvSpPr>
        <p:spPr>
          <a:xfrm>
            <a:off x="1718633" y="2058589"/>
            <a:ext cx="892366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Script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E01F606-DEE5-5E41-97C8-B6721E280065}"/>
              </a:ext>
            </a:extLst>
          </p:cNvPr>
          <p:cNvSpPr txBox="1"/>
          <p:nvPr/>
        </p:nvSpPr>
        <p:spPr>
          <a:xfrm>
            <a:off x="6224530" y="1773716"/>
            <a:ext cx="1200839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D5CAED1-878B-DC43-8182-E80EE2E2E13F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RStudio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8D3562F-7FB9-364F-9205-1601FF787815}"/>
              </a:ext>
            </a:extLst>
          </p:cNvPr>
          <p:cNvSpPr txBox="1"/>
          <p:nvPr/>
        </p:nvSpPr>
        <p:spPr>
          <a:xfrm>
            <a:off x="2399841" y="4515081"/>
            <a:ext cx="1246742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History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E602435-3C4B-3046-AE32-79214122FD2C}"/>
              </a:ext>
            </a:extLst>
          </p:cNvPr>
          <p:cNvSpPr txBox="1"/>
          <p:nvPr/>
        </p:nvSpPr>
        <p:spPr>
          <a:xfrm>
            <a:off x="6224530" y="4515081"/>
            <a:ext cx="949287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2917910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686</TotalTime>
  <Words>815</Words>
  <Application>Microsoft Macintosh PowerPoint</Application>
  <PresentationFormat>On-screen Show (4:3)</PresentationFormat>
  <Paragraphs>229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ABeeZee</vt:lpstr>
      <vt:lpstr>Calibri</vt:lpstr>
      <vt:lpstr>Calibri Light</vt:lpstr>
      <vt:lpstr>Menlo</vt:lpstr>
      <vt:lpstr>Arial</vt:lpstr>
      <vt:lpstr>Office Theme</vt:lpstr>
      <vt:lpstr>Introducing R and the RStudio IDE</vt:lpstr>
      <vt:lpstr>PowerPoint Presentation</vt:lpstr>
      <vt:lpstr>PowerPoint Presentation</vt:lpstr>
      <vt:lpstr>PowerPoint Presentation</vt:lpstr>
      <vt:lpstr>PowerPoint Presentation</vt:lpstr>
      <vt:lpstr>RStudio looks like this</vt:lpstr>
      <vt:lpstr>RStudio screen</vt:lpstr>
      <vt:lpstr>RStudio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the Rstudio Interface</dc:title>
  <dc:creator>Alana Schick</dc:creator>
  <cp:lastModifiedBy>Microsoft Office User</cp:lastModifiedBy>
  <cp:revision>52</cp:revision>
  <cp:lastPrinted>2020-05-14T06:33:29Z</cp:lastPrinted>
  <dcterms:created xsi:type="dcterms:W3CDTF">2019-07-30T19:25:12Z</dcterms:created>
  <dcterms:modified xsi:type="dcterms:W3CDTF">2020-05-14T06:33:45Z</dcterms:modified>
</cp:coreProperties>
</file>